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300" r:id="rId3"/>
    <p:sldId id="301" r:id="rId4"/>
    <p:sldId id="309" r:id="rId5"/>
    <p:sldId id="291" r:id="rId6"/>
    <p:sldId id="298" r:id="rId7"/>
    <p:sldId id="305" r:id="rId8"/>
    <p:sldId id="307" r:id="rId9"/>
    <p:sldId id="297" r:id="rId10"/>
    <p:sldId id="304" r:id="rId11"/>
    <p:sldId id="299" r:id="rId12"/>
    <p:sldId id="302" r:id="rId13"/>
    <p:sldId id="308" r:id="rId14"/>
    <p:sldId id="306" r:id="rId15"/>
    <p:sldId id="310" r:id="rId16"/>
    <p:sldId id="315" r:id="rId17"/>
    <p:sldId id="292" r:id="rId18"/>
    <p:sldId id="314" r:id="rId19"/>
    <p:sldId id="311" r:id="rId20"/>
    <p:sldId id="294" r:id="rId21"/>
    <p:sldId id="316" r:id="rId22"/>
    <p:sldId id="317" r:id="rId23"/>
    <p:sldId id="313" r:id="rId24"/>
    <p:sldId id="312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476"/>
    <p:restoredTop sz="93041"/>
  </p:normalViewPr>
  <p:slideViewPr>
    <p:cSldViewPr snapToGrid="0" snapToObjects="1">
      <p:cViewPr varScale="1">
        <p:scale>
          <a:sx n="93" d="100"/>
          <a:sy n="93" d="100"/>
        </p:scale>
        <p:origin x="90" y="4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t>12/17/2023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t>12/17/2023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t>12/17/2023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t>12/17/2023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t>12/17/2023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t>12/17/2023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t>12/17/2023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t>12/17/2023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t>12/17/2023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t>12/17/2023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t>12/17/2023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t>12/17/2023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t>12/17/2023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t>12/17/2023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t>12/17/2023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t>12/17/2023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t>12/17/2023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A8483B4-D9F9-B143-CFA0-665A1422EF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9613861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12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t>12/17/2023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20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t>12/17/2023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9" r:id="rId8"/>
    <p:sldLayoutId id="2147483656" r:id="rId9"/>
    <p:sldLayoutId id="2147483657" r:id="rId10"/>
    <p:sldLayoutId id="2147483660" r:id="rId11"/>
    <p:sldLayoutId id="2147483661" r:id="rId12"/>
    <p:sldLayoutId id="2147483666" r:id="rId13"/>
    <p:sldLayoutId id="2147483663" r:id="rId14"/>
    <p:sldLayoutId id="2147483667" r:id="rId15"/>
    <p:sldLayoutId id="2147483668" r:id="rId16"/>
    <p:sldLayoutId id="2147483658" r:id="rId17"/>
    <p:sldLayoutId id="2147483659" r:id="rId1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3yLUvYoMUYI" TargetMode="External"/><Relationship Id="rId3" Type="http://schemas.openxmlformats.org/officeDocument/2006/relationships/hyperlink" Target="https://www.sassyjanegenealogy.com/scanners-for-genealogy-research/" TargetMode="External"/><Relationship Id="rId7" Type="http://schemas.openxmlformats.org/officeDocument/2006/relationships/hyperlink" Target="https://www.youtube.com/watch?v=9eKBkE3RWsU" TargetMode="External"/><Relationship Id="rId2" Type="http://schemas.openxmlformats.org/officeDocument/2006/relationships/hyperlink" Target="https://familytreemagazine.com/preservation/top-10-genealogy-scanning-tips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AyyenM7OcjU" TargetMode="External"/><Relationship Id="rId5" Type="http://schemas.openxmlformats.org/officeDocument/2006/relationships/hyperlink" Target="https://thefamilycurator.com/genealogy-scan-along-week-2-scan-your-photos/" TargetMode="External"/><Relationship Id="rId4" Type="http://schemas.openxmlformats.org/officeDocument/2006/relationships/hyperlink" Target="http://www.genealogyintime.com/articles/how-to-scan-old-photos-for-genealogy-research-page1.html" TargetMode="External"/><Relationship Id="rId9" Type="http://schemas.openxmlformats.org/officeDocument/2006/relationships/hyperlink" Target="https://www.youtube.com/watch?v=42gbBxBudxM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7242E23-9529-E643-9316-F25DB78144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0" y="2311400"/>
            <a:ext cx="10388600" cy="223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2630CE-D9EE-C548-8C14-073D498501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8540" y="4724282"/>
            <a:ext cx="11622156" cy="1504240"/>
          </a:xfrm>
        </p:spPr>
        <p:txBody>
          <a:bodyPr vert="horz"/>
          <a:lstStyle/>
          <a:p>
            <a:pPr algn="ctr"/>
            <a:r>
              <a:rPr lang="en-US" dirty="0"/>
              <a:t>Photographic Forensics</a:t>
            </a:r>
            <a:br>
              <a:rPr lang="en-US" dirty="0"/>
            </a:br>
            <a:r>
              <a:rPr lang="en-US" dirty="0"/>
              <a:t>Identifying People and Dates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932CAE-5362-B0C4-A000-C9B050D1BA70}"/>
              </a:ext>
            </a:extLst>
          </p:cNvPr>
          <p:cNvSpPr txBox="1"/>
          <p:nvPr/>
        </p:nvSpPr>
        <p:spPr>
          <a:xfrm>
            <a:off x="4772297" y="6329345"/>
            <a:ext cx="2081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David F. </a:t>
            </a:r>
            <a:r>
              <a:rPr lang="en-US" sz="1800" dirty="0" err="1"/>
              <a:t>Lahrmann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89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CC1B9-E117-0717-E564-03CD897EF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Photograph Documentation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E64FE8-CFC9-C3D7-B661-2C40B82661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2336873"/>
            <a:ext cx="3508502" cy="359931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Notes: This is the family photo of the Smith Jones family taken about </a:t>
            </a:r>
            <a:r>
              <a:rPr lang="en-US" dirty="0" err="1"/>
              <a:t>about</a:t>
            </a:r>
            <a:r>
              <a:rPr lang="en-US" dirty="0"/>
              <a:t> 1936.  Missing the names of the children except for the oldest boy.  Need to find photos with the other children to name them </a:t>
            </a:r>
          </a:p>
        </p:txBody>
      </p:sp>
      <p:pic>
        <p:nvPicPr>
          <p:cNvPr id="4" name="Picture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81FCDE35-ED23-BE9D-0F48-6DC501BCC4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03634" y="2722754"/>
            <a:ext cx="3965510" cy="29972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6173AB-CBB2-CB62-6604-FB45661F5897}"/>
              </a:ext>
            </a:extLst>
          </p:cNvPr>
          <p:cNvSpPr txBox="1"/>
          <p:nvPr/>
        </p:nvSpPr>
        <p:spPr>
          <a:xfrm>
            <a:off x="5383065" y="5848169"/>
            <a:ext cx="1603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Edward Smith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BDA531-BA36-ACCA-794E-60925DBAA8EF}"/>
              </a:ext>
            </a:extLst>
          </p:cNvPr>
          <p:cNvSpPr txBox="1"/>
          <p:nvPr/>
        </p:nvSpPr>
        <p:spPr>
          <a:xfrm>
            <a:off x="6986389" y="5848169"/>
            <a:ext cx="1720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Samatha</a:t>
            </a:r>
            <a:r>
              <a:rPr lang="en-US" dirty="0"/>
              <a:t> Jones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CB0293B-5A4C-FF46-BE09-E92F5203D9A6}"/>
              </a:ext>
            </a:extLst>
          </p:cNvPr>
          <p:cNvCxnSpPr/>
          <p:nvPr/>
        </p:nvCxnSpPr>
        <p:spPr>
          <a:xfrm flipV="1">
            <a:off x="5998464" y="4352544"/>
            <a:ext cx="186263" cy="14956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605C7ED-6059-6F9C-6572-EC406541B2A7}"/>
              </a:ext>
            </a:extLst>
          </p:cNvPr>
          <p:cNvCxnSpPr>
            <a:cxnSpLocks/>
          </p:cNvCxnSpPr>
          <p:nvPr/>
        </p:nvCxnSpPr>
        <p:spPr>
          <a:xfrm flipV="1">
            <a:off x="7680960" y="4415246"/>
            <a:ext cx="165600" cy="15209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488F763E-B4B5-45F8-53FD-BF21D2A30242}"/>
              </a:ext>
            </a:extLst>
          </p:cNvPr>
          <p:cNvSpPr txBox="1"/>
          <p:nvPr/>
        </p:nvSpPr>
        <p:spPr>
          <a:xfrm>
            <a:off x="6754665" y="2104698"/>
            <a:ext cx="1632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Thomas Smith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5FF1120-EB54-B7AC-A7EE-36A0B4EF1D96}"/>
              </a:ext>
            </a:extLst>
          </p:cNvPr>
          <p:cNvCxnSpPr>
            <a:cxnSpLocks/>
            <a:stCxn id="12" idx="2"/>
          </p:cNvCxnSpPr>
          <p:nvPr/>
        </p:nvCxnSpPr>
        <p:spPr>
          <a:xfrm flipH="1">
            <a:off x="7402286" y="2474030"/>
            <a:ext cx="168468" cy="3910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D6C422E-E0C6-A7B4-EAC7-A2DB8D2AC902}"/>
              </a:ext>
            </a:extLst>
          </p:cNvPr>
          <p:cNvSpPr txBox="1"/>
          <p:nvPr/>
        </p:nvSpPr>
        <p:spPr>
          <a:xfrm>
            <a:off x="1297576" y="6256725"/>
            <a:ext cx="8823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objective is to document what you know and can easily modified in the future </a:t>
            </a:r>
          </a:p>
        </p:txBody>
      </p:sp>
    </p:spTree>
    <p:extLst>
      <p:ext uri="{BB962C8B-B14F-4D97-AF65-F5344CB8AC3E}">
        <p14:creationId xmlns:p14="http://schemas.microsoft.com/office/powerpoint/2010/main" val="16895538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57D84-125A-687B-D9FA-C7A9ABDE1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Photographic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2A2B01-77BA-4865-8547-84FFBD6950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037806"/>
            <a:ext cx="9613861" cy="4746171"/>
          </a:xfrm>
        </p:spPr>
        <p:txBody>
          <a:bodyPr>
            <a:normAutofit/>
          </a:bodyPr>
          <a:lstStyle/>
          <a:p>
            <a:r>
              <a:rPr lang="en-US" dirty="0"/>
              <a:t>Computer Photograph Viewer</a:t>
            </a:r>
          </a:p>
          <a:p>
            <a:pPr lvl="1"/>
            <a:r>
              <a:rPr lang="en-US" dirty="0"/>
              <a:t>Microsoft “Photos” – its free, can view several photographs at one time</a:t>
            </a:r>
          </a:p>
          <a:p>
            <a:pPr lvl="1"/>
            <a:r>
              <a:rPr lang="en-US" dirty="0"/>
              <a:t>Don’t worry about editing the photographs</a:t>
            </a:r>
          </a:p>
          <a:p>
            <a:pPr lvl="1"/>
            <a:endParaRPr lang="en-US" dirty="0"/>
          </a:p>
          <a:p>
            <a:r>
              <a:rPr lang="en-US" dirty="0"/>
              <a:t>Pay attention to the details in the photograph</a:t>
            </a:r>
          </a:p>
          <a:p>
            <a:pPr lvl="1"/>
            <a:r>
              <a:rPr lang="en-US" dirty="0"/>
              <a:t>Very important to study the photo</a:t>
            </a:r>
          </a:p>
          <a:p>
            <a:pPr lvl="1"/>
            <a:r>
              <a:rPr lang="en-US" dirty="0"/>
              <a:t>There are many, many, clues and they will be needed</a:t>
            </a:r>
          </a:p>
          <a:p>
            <a:pPr lvl="1"/>
            <a:r>
              <a:rPr lang="en-US" dirty="0"/>
              <a:t>Will not fined or see them all at one time</a:t>
            </a:r>
          </a:p>
          <a:p>
            <a:endParaRPr lang="en-US" dirty="0"/>
          </a:p>
          <a:p>
            <a:r>
              <a:rPr lang="en-US" dirty="0"/>
              <a:t>Use computer screen to enlarge and review photographs</a:t>
            </a:r>
          </a:p>
          <a:p>
            <a:pPr lvl="1"/>
            <a:r>
              <a:rPr lang="en-US" dirty="0"/>
              <a:t>Looking for specific details</a:t>
            </a:r>
          </a:p>
          <a:p>
            <a:pPr lvl="1"/>
            <a:r>
              <a:rPr lang="en-US" dirty="0"/>
              <a:t>Look for differences and commonality in the details</a:t>
            </a:r>
          </a:p>
          <a:p>
            <a:endParaRPr lang="en-US" dirty="0"/>
          </a:p>
        </p:txBody>
      </p:sp>
      <p:pic>
        <p:nvPicPr>
          <p:cNvPr id="7" name="Picture 6" descr="A white robot with a stethoscope around his neck&#10;&#10;Description automatically generated with low confidence">
            <a:extLst>
              <a:ext uri="{FF2B5EF4-FFF2-40B4-BE49-F238E27FC236}">
                <a16:creationId xmlns:a16="http://schemas.microsoft.com/office/drawing/2014/main" id="{9C270D6D-928C-359A-CDDC-3BB3FD9295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9612" y="2167128"/>
            <a:ext cx="20574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2178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230FF-5A5C-EA1A-3A17-734310D04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it is Important to Digitize the Photo?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13C858-7C96-AD33-5579-E71B52B51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2"/>
            <a:ext cx="9613861" cy="4137079"/>
          </a:xfrm>
        </p:spPr>
        <p:txBody>
          <a:bodyPr>
            <a:normAutofit/>
          </a:bodyPr>
          <a:lstStyle/>
          <a:p>
            <a:r>
              <a:rPr lang="en-US" sz="2800" dirty="0"/>
              <a:t>Enlarge Photographs</a:t>
            </a:r>
          </a:p>
          <a:p>
            <a:pPr lvl="1"/>
            <a:r>
              <a:rPr lang="en-US" sz="2400" dirty="0"/>
              <a:t>Ability to observe the details in the photograph</a:t>
            </a:r>
          </a:p>
          <a:p>
            <a:pPr lvl="1"/>
            <a:r>
              <a:rPr lang="en-US" sz="2400" dirty="0"/>
              <a:t>Concentrate on specific features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Compare Details </a:t>
            </a:r>
          </a:p>
          <a:p>
            <a:pPr lvl="1"/>
            <a:r>
              <a:rPr lang="en-US" sz="2400" dirty="0"/>
              <a:t>Between two or more photographs at one time</a:t>
            </a:r>
          </a:p>
          <a:p>
            <a:pPr lvl="1"/>
            <a:r>
              <a:rPr lang="en-US" sz="2400" dirty="0"/>
              <a:t>Examine a particular feature in the photographs</a:t>
            </a:r>
          </a:p>
          <a:p>
            <a:pPr lvl="1"/>
            <a:r>
              <a:rPr lang="en-US" sz="2400" dirty="0"/>
              <a:t>Make connections</a:t>
            </a:r>
          </a:p>
          <a:p>
            <a:pPr lvl="1"/>
            <a:r>
              <a:rPr lang="en-US" sz="2400" dirty="0"/>
              <a:t>Determine information needed to complete the story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  <p:pic>
        <p:nvPicPr>
          <p:cNvPr id="5" name="Picture 4" descr="A close-up of hands holding a computer&#10;&#10;Description automatically generated with low confidence">
            <a:extLst>
              <a:ext uri="{FF2B5EF4-FFF2-40B4-BE49-F238E27FC236}">
                <a16:creationId xmlns:a16="http://schemas.microsoft.com/office/drawing/2014/main" id="{CC97FD4A-7289-1942-D8E0-215E6755DAE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066" y="2436067"/>
            <a:ext cx="1637306" cy="1227979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830D0A5E-7987-2E08-02BB-FA3E22CC181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016" y="4602644"/>
            <a:ext cx="2646066" cy="1661108"/>
          </a:xfrm>
          <a:prstGeom prst="rect">
            <a:avLst/>
          </a:prstGeom>
        </p:spPr>
      </p:pic>
      <p:pic>
        <p:nvPicPr>
          <p:cNvPr id="9" name="Picture 8" descr="A picture containing text, picture frame, screenshot, display&#10;&#10;Description automatically generated">
            <a:extLst>
              <a:ext uri="{FF2B5EF4-FFF2-40B4-BE49-F238E27FC236}">
                <a16:creationId xmlns:a16="http://schemas.microsoft.com/office/drawing/2014/main" id="{17B805EB-047F-6D95-D2CD-928ECE9998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016" y="2122966"/>
            <a:ext cx="2654545" cy="1854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1010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680FC61-1508-A636-B97C-115FF73DF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Details in the Images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8F96CDE-129B-AA12-8229-E3F73E7E3FC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u="sng" dirty="0"/>
              <a:t>People Details</a:t>
            </a:r>
          </a:p>
          <a:p>
            <a:pPr lvl="1"/>
            <a:r>
              <a:rPr lang="en-US" dirty="0"/>
              <a:t>Shape, Position, Distance</a:t>
            </a:r>
          </a:p>
          <a:p>
            <a:r>
              <a:rPr lang="en-US" dirty="0"/>
              <a:t>Faces</a:t>
            </a:r>
          </a:p>
          <a:p>
            <a:pPr lvl="1"/>
            <a:r>
              <a:rPr lang="en-US" dirty="0"/>
              <a:t>Eyes, nose, lips, ears hairline, eyebrows, chin, cheeks</a:t>
            </a:r>
          </a:p>
          <a:p>
            <a:r>
              <a:rPr lang="en-US" dirty="0"/>
              <a:t>Body</a:t>
            </a:r>
          </a:p>
          <a:p>
            <a:pPr lvl="1"/>
            <a:r>
              <a:rPr lang="en-US" dirty="0"/>
              <a:t>Hands, fingers, height, body shape, neck, rings, </a:t>
            </a:r>
          </a:p>
          <a:p>
            <a:r>
              <a:rPr lang="en-US" dirty="0"/>
              <a:t>Clothing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951B2C-25D2-C9FB-EB11-90145FFC0A0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u="sng" dirty="0"/>
              <a:t>Background Details</a:t>
            </a:r>
          </a:p>
          <a:p>
            <a:pPr lvl="1"/>
            <a:r>
              <a:rPr lang="en-US" dirty="0"/>
              <a:t>And foreground details</a:t>
            </a:r>
          </a:p>
          <a:p>
            <a:r>
              <a:rPr lang="en-US" dirty="0"/>
              <a:t>Objects</a:t>
            </a:r>
          </a:p>
          <a:p>
            <a:pPr lvl="1"/>
            <a:r>
              <a:rPr lang="en-US" dirty="0"/>
              <a:t>Buildings, structures, monuments</a:t>
            </a:r>
          </a:p>
          <a:p>
            <a:pPr lvl="1"/>
            <a:endParaRPr lang="en-US" dirty="0"/>
          </a:p>
          <a:p>
            <a:r>
              <a:rPr lang="en-US" dirty="0"/>
              <a:t>Location </a:t>
            </a:r>
          </a:p>
          <a:p>
            <a:pPr lvl="1"/>
            <a:r>
              <a:rPr lang="en-US" dirty="0"/>
              <a:t>Google Maps has </a:t>
            </a:r>
            <a:r>
              <a:rPr lang="en-US" dirty="0" err="1"/>
              <a:t>photoggraphs</a:t>
            </a:r>
            <a:r>
              <a:rPr lang="en-US" dirty="0"/>
              <a:t> 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6C172E-E287-C2F0-F93B-CB67ADD868C3}"/>
              </a:ext>
            </a:extLst>
          </p:cNvPr>
          <p:cNvSpPr txBox="1"/>
          <p:nvPr/>
        </p:nvSpPr>
        <p:spPr>
          <a:xfrm>
            <a:off x="2664823" y="6208063"/>
            <a:ext cx="64812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Objective: Identify Who, What, When, Where</a:t>
            </a:r>
          </a:p>
        </p:txBody>
      </p:sp>
    </p:spTree>
    <p:extLst>
      <p:ext uri="{BB962C8B-B14F-4D97-AF65-F5344CB8AC3E}">
        <p14:creationId xmlns:p14="http://schemas.microsoft.com/office/powerpoint/2010/main" val="10738985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E15F1-7D69-ED49-2E0D-1D1CC961F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Details - People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72CE4ED-A552-06C6-2B9F-BA39199443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493" y="2715768"/>
            <a:ext cx="2809372" cy="3054462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68B1DF-308E-5D5F-5A5D-29DE7F0961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8" r="5179"/>
          <a:stretch/>
        </p:blipFill>
        <p:spPr>
          <a:xfrm>
            <a:off x="94775" y="2715768"/>
            <a:ext cx="2720275" cy="30544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E989CF-ACBF-969F-B4B2-725A32F08C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634" y="2715768"/>
            <a:ext cx="2720275" cy="30544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85B44E5-6340-307A-0296-4198407646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448" y="2715768"/>
            <a:ext cx="2915777" cy="305446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61B1578-3A0F-471D-F0A5-3F9345761B71}"/>
              </a:ext>
            </a:extLst>
          </p:cNvPr>
          <p:cNvSpPr txBox="1"/>
          <p:nvPr/>
        </p:nvSpPr>
        <p:spPr>
          <a:xfrm>
            <a:off x="680321" y="2176272"/>
            <a:ext cx="3076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Are these the same woman?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650E1C-965F-B49C-9975-76AF834A2B97}"/>
              </a:ext>
            </a:extLst>
          </p:cNvPr>
          <p:cNvSpPr txBox="1"/>
          <p:nvPr/>
        </p:nvSpPr>
        <p:spPr>
          <a:xfrm>
            <a:off x="680321" y="6104772"/>
            <a:ext cx="3478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Look for details to differentiate</a:t>
            </a:r>
          </a:p>
        </p:txBody>
      </p:sp>
    </p:spTree>
    <p:extLst>
      <p:ext uri="{BB962C8B-B14F-4D97-AF65-F5344CB8AC3E}">
        <p14:creationId xmlns:p14="http://schemas.microsoft.com/office/powerpoint/2010/main" val="18182929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E603E-72E9-D453-5D72-DAD910897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People Facts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1A8F13-0640-094E-21EA-7BEAB8D2D2C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Birth certificates</a:t>
            </a:r>
          </a:p>
          <a:p>
            <a:r>
              <a:rPr lang="en-US" dirty="0"/>
              <a:t>Baptism documents</a:t>
            </a:r>
          </a:p>
          <a:p>
            <a:r>
              <a:rPr lang="en-US" dirty="0"/>
              <a:t>Marriage records</a:t>
            </a:r>
          </a:p>
          <a:p>
            <a:r>
              <a:rPr lang="en-US" dirty="0"/>
              <a:t>Divorce records</a:t>
            </a:r>
          </a:p>
          <a:p>
            <a:r>
              <a:rPr lang="en-US" dirty="0"/>
              <a:t>Death certificates</a:t>
            </a:r>
          </a:p>
          <a:p>
            <a:r>
              <a:rPr lang="en-US" dirty="0"/>
              <a:t>Burial records</a:t>
            </a:r>
          </a:p>
          <a:p>
            <a:r>
              <a:rPr lang="en-US" dirty="0"/>
              <a:t>Naturalization records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048E6D-BBCE-5395-A499-87613D7B802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Property records</a:t>
            </a:r>
          </a:p>
          <a:p>
            <a:r>
              <a:rPr lang="en-US" dirty="0"/>
              <a:t>Passenger lists</a:t>
            </a:r>
          </a:p>
          <a:p>
            <a:r>
              <a:rPr lang="en-US" dirty="0"/>
              <a:t>Wills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These documents will be used to help identify people and date a photograph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1B7350-B695-854D-21A4-D82466B093F0}"/>
              </a:ext>
            </a:extLst>
          </p:cNvPr>
          <p:cNvSpPr txBox="1"/>
          <p:nvPr/>
        </p:nvSpPr>
        <p:spPr>
          <a:xfrm>
            <a:off x="2664823" y="6208063"/>
            <a:ext cx="64812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Objective: Identify Who, What, When, Where</a:t>
            </a:r>
          </a:p>
        </p:txBody>
      </p:sp>
    </p:spTree>
    <p:extLst>
      <p:ext uri="{BB962C8B-B14F-4D97-AF65-F5344CB8AC3E}">
        <p14:creationId xmlns:p14="http://schemas.microsoft.com/office/powerpoint/2010/main" val="42891812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B31C9-9858-B14C-06CE-1E274346D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Family Photos - Examples</a:t>
            </a:r>
          </a:p>
        </p:txBody>
      </p:sp>
      <p:pic>
        <p:nvPicPr>
          <p:cNvPr id="5" name="Content Placeholder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BFD72A31-0469-F8E2-5678-380B286783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17" y="2100295"/>
            <a:ext cx="2112010" cy="2923540"/>
          </a:xfrm>
        </p:spPr>
      </p:pic>
      <p:pic>
        <p:nvPicPr>
          <p:cNvPr id="7" name="Picture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BFD774B9-5C5B-9217-6E12-9BB6F0D8889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565" y="2100295"/>
            <a:ext cx="3245662" cy="2026321"/>
          </a:xfrm>
          <a:prstGeom prst="rect">
            <a:avLst/>
          </a:prstGeom>
        </p:spPr>
      </p:pic>
      <p:pic>
        <p:nvPicPr>
          <p:cNvPr id="9" name="Picture 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31A03D76-E38B-7E1D-F046-6B14165A30D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265" y="2100294"/>
            <a:ext cx="3265522" cy="2026321"/>
          </a:xfrm>
          <a:prstGeom prst="rect">
            <a:avLst/>
          </a:prstGeom>
        </p:spPr>
      </p:pic>
      <p:pic>
        <p:nvPicPr>
          <p:cNvPr id="13" name="Picture 1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654D5BB6-20BA-C0CE-0BE8-7ADFDA9CE4C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716" y="4511903"/>
            <a:ext cx="3245662" cy="2079304"/>
          </a:xfrm>
          <a:prstGeom prst="rect">
            <a:avLst/>
          </a:prstGeom>
        </p:spPr>
      </p:pic>
      <p:pic>
        <p:nvPicPr>
          <p:cNvPr id="4" name="Picture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055652D8-E1AF-AE1B-920B-6D019037EA2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358" y="2149615"/>
            <a:ext cx="2172639" cy="29235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B8850E-DDDA-53AB-88C5-3BC65986C646}"/>
              </a:ext>
            </a:extLst>
          </p:cNvPr>
          <p:cNvSpPr txBox="1"/>
          <p:nvPr/>
        </p:nvSpPr>
        <p:spPr>
          <a:xfrm>
            <a:off x="474986" y="5263534"/>
            <a:ext cx="41810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First Step,</a:t>
            </a:r>
          </a:p>
          <a:p>
            <a:r>
              <a:rPr lang="en-US" dirty="0"/>
              <a:t>Take a guess at Who, When and Where</a:t>
            </a:r>
          </a:p>
        </p:txBody>
      </p:sp>
    </p:spTree>
    <p:extLst>
      <p:ext uri="{BB962C8B-B14F-4D97-AF65-F5344CB8AC3E}">
        <p14:creationId xmlns:p14="http://schemas.microsoft.com/office/powerpoint/2010/main" val="28534791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D314097-EFE5-21FB-CFD2-E482F4DEEF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40" y="2073792"/>
            <a:ext cx="6464300" cy="4030980"/>
          </a:xfrm>
          <a:prstGeom prst="rect">
            <a:avLst/>
          </a:prstGeom>
        </p:spPr>
      </p:pic>
      <p:pic>
        <p:nvPicPr>
          <p:cNvPr id="7" name="Picture 6" descr="A picture containing text, whiteboard&#10;&#10;Description automatically generated">
            <a:extLst>
              <a:ext uri="{FF2B5EF4-FFF2-40B4-BE49-F238E27FC236}">
                <a16:creationId xmlns:a16="http://schemas.microsoft.com/office/drawing/2014/main" id="{7A0D3CE2-9795-2602-D920-8A5D0C53CF5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077" y="2288154"/>
            <a:ext cx="4471862" cy="2998481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FE67F66-36BB-16D0-6D06-6E1844AD0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Scan Front and Back of Photos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4C4A46A-8796-4B08-B08D-CB2B3A7B1A5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515225" y="5341938"/>
            <a:ext cx="4676775" cy="968375"/>
          </a:xfrm>
        </p:spPr>
        <p:txBody>
          <a:bodyPr/>
          <a:lstStyle/>
          <a:p>
            <a:r>
              <a:rPr lang="en-US" dirty="0"/>
              <a:t>Family Photograph with names on the back</a:t>
            </a:r>
          </a:p>
        </p:txBody>
      </p:sp>
    </p:spTree>
    <p:extLst>
      <p:ext uri="{BB962C8B-B14F-4D97-AF65-F5344CB8AC3E}">
        <p14:creationId xmlns:p14="http://schemas.microsoft.com/office/powerpoint/2010/main" val="29717086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BDEC6-652F-BB87-8192-6E91C4994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Details – Background &amp; Foreground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4585FC-6A7F-7FB9-6763-75359AC0E5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55" y="2049027"/>
            <a:ext cx="6475730" cy="405574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FE428A9-B7B4-CF1C-B37C-B5BA54055E80}"/>
              </a:ext>
            </a:extLst>
          </p:cNvPr>
          <p:cNvSpPr txBox="1"/>
          <p:nvPr/>
        </p:nvSpPr>
        <p:spPr>
          <a:xfrm>
            <a:off x="2735334" y="5508944"/>
            <a:ext cx="2749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1920s Family Photograph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D0C6486-93D1-DD1C-A3BE-256ED054580C}"/>
              </a:ext>
            </a:extLst>
          </p:cNvPr>
          <p:cNvSpPr/>
          <p:nvPr/>
        </p:nvSpPr>
        <p:spPr>
          <a:xfrm>
            <a:off x="5162972" y="2285441"/>
            <a:ext cx="322217" cy="305917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896055-C72C-6358-402F-E5BB18F622D1}"/>
              </a:ext>
            </a:extLst>
          </p:cNvPr>
          <p:cNvSpPr txBox="1"/>
          <p:nvPr/>
        </p:nvSpPr>
        <p:spPr>
          <a:xfrm>
            <a:off x="582923" y="6295550"/>
            <a:ext cx="44214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Look for details to Identify Locations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570A071-6104-2A9E-9B99-3EC979A13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1063" y="2336873"/>
            <a:ext cx="5084082" cy="3599316"/>
          </a:xfrm>
        </p:spPr>
        <p:txBody>
          <a:bodyPr/>
          <a:lstStyle/>
          <a:p>
            <a:r>
              <a:rPr lang="en-US" dirty="0"/>
              <a:t>Look for details </a:t>
            </a:r>
          </a:p>
          <a:p>
            <a:pPr lvl="1"/>
            <a:r>
              <a:rPr lang="en-US" dirty="0"/>
              <a:t>Beyond the people</a:t>
            </a:r>
          </a:p>
          <a:p>
            <a:r>
              <a:rPr lang="en-US" dirty="0"/>
              <a:t>What is in the foreground?</a:t>
            </a:r>
          </a:p>
          <a:p>
            <a:r>
              <a:rPr lang="en-US" dirty="0"/>
              <a:t>What is in the background?</a:t>
            </a:r>
          </a:p>
          <a:p>
            <a:r>
              <a:rPr lang="en-US" dirty="0"/>
              <a:t>Want to identify the location the photographs were taken</a:t>
            </a:r>
          </a:p>
        </p:txBody>
      </p:sp>
    </p:spTree>
    <p:extLst>
      <p:ext uri="{BB962C8B-B14F-4D97-AF65-F5344CB8AC3E}">
        <p14:creationId xmlns:p14="http://schemas.microsoft.com/office/powerpoint/2010/main" val="29348972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BDEC6-652F-BB87-8192-6E91C4994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Details – Background &amp; Foreground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4585FC-6A7F-7FB9-6763-75359AC0E5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55" y="2049027"/>
            <a:ext cx="6475730" cy="4055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Content Placeholder 4" descr="A brick building with a door&#10;&#10;Description automatically generated with low confidence">
            <a:extLst>
              <a:ext uri="{FF2B5EF4-FFF2-40B4-BE49-F238E27FC236}">
                <a16:creationId xmlns:a16="http://schemas.microsoft.com/office/drawing/2014/main" id="{C971C8D4-16D1-6855-E206-C828D6172D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423" y="2928983"/>
            <a:ext cx="6403004" cy="359886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D5ED75-E837-CB65-0231-45062CE4CA75}"/>
              </a:ext>
            </a:extLst>
          </p:cNvPr>
          <p:cNvSpPr txBox="1"/>
          <p:nvPr/>
        </p:nvSpPr>
        <p:spPr>
          <a:xfrm>
            <a:off x="7911409" y="5424157"/>
            <a:ext cx="40437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Recent Photograph from Google Maps</a:t>
            </a:r>
          </a:p>
          <a:p>
            <a:r>
              <a:rPr lang="en-US" dirty="0"/>
              <a:t>St. Laurentius </a:t>
            </a:r>
            <a:r>
              <a:rPr lang="en-US" dirty="0" err="1"/>
              <a:t>Chruch</a:t>
            </a:r>
            <a:r>
              <a:rPr lang="en-US" dirty="0"/>
              <a:t> in </a:t>
            </a:r>
          </a:p>
          <a:p>
            <a:r>
              <a:rPr lang="en-US" dirty="0" err="1"/>
              <a:t>Neuenkirchen</a:t>
            </a:r>
            <a:r>
              <a:rPr lang="en-US" dirty="0"/>
              <a:t> (</a:t>
            </a:r>
            <a:r>
              <a:rPr lang="en-US" dirty="0" err="1"/>
              <a:t>Hülsen</a:t>
            </a:r>
            <a:r>
              <a:rPr lang="en-US" dirty="0"/>
              <a:t>), Germany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E428A9-B7B4-CF1C-B37C-B5BA54055E80}"/>
              </a:ext>
            </a:extLst>
          </p:cNvPr>
          <p:cNvSpPr txBox="1"/>
          <p:nvPr/>
        </p:nvSpPr>
        <p:spPr>
          <a:xfrm>
            <a:off x="2735334" y="5508944"/>
            <a:ext cx="2749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1920s Family Photograph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CFCCF11-4F20-17D2-BF38-4214BE9B32AB}"/>
              </a:ext>
            </a:extLst>
          </p:cNvPr>
          <p:cNvSpPr/>
          <p:nvPr/>
        </p:nvSpPr>
        <p:spPr>
          <a:xfrm>
            <a:off x="1140823" y="2623066"/>
            <a:ext cx="322217" cy="30591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969CBB0-89A0-2C17-1195-F4508C01F1BB}"/>
              </a:ext>
            </a:extLst>
          </p:cNvPr>
          <p:cNvSpPr/>
          <p:nvPr/>
        </p:nvSpPr>
        <p:spPr>
          <a:xfrm>
            <a:off x="6668704" y="3880395"/>
            <a:ext cx="322217" cy="30591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2639795-130F-8540-E492-6394DB1E7F0C}"/>
              </a:ext>
            </a:extLst>
          </p:cNvPr>
          <p:cNvSpPr/>
          <p:nvPr/>
        </p:nvSpPr>
        <p:spPr>
          <a:xfrm>
            <a:off x="5789815" y="4186312"/>
            <a:ext cx="322217" cy="305917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D0C6486-93D1-DD1C-A3BE-256ED054580C}"/>
              </a:ext>
            </a:extLst>
          </p:cNvPr>
          <p:cNvSpPr/>
          <p:nvPr/>
        </p:nvSpPr>
        <p:spPr>
          <a:xfrm>
            <a:off x="5162972" y="2285441"/>
            <a:ext cx="322217" cy="305917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5DDA510-8B23-9FC5-436C-C4908EBE7D46}"/>
              </a:ext>
            </a:extLst>
          </p:cNvPr>
          <p:cNvSpPr/>
          <p:nvPr/>
        </p:nvSpPr>
        <p:spPr>
          <a:xfrm>
            <a:off x="10910968" y="3667761"/>
            <a:ext cx="322217" cy="305917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9F2F46C-5E7A-75BB-6B78-CECA955BEF3A}"/>
              </a:ext>
            </a:extLst>
          </p:cNvPr>
          <p:cNvSpPr/>
          <p:nvPr/>
        </p:nvSpPr>
        <p:spPr>
          <a:xfrm>
            <a:off x="8966086" y="3770982"/>
            <a:ext cx="322217" cy="305917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BFD9EF6-00B7-782D-D727-F212F7278933}"/>
              </a:ext>
            </a:extLst>
          </p:cNvPr>
          <p:cNvSpPr/>
          <p:nvPr/>
        </p:nvSpPr>
        <p:spPr>
          <a:xfrm>
            <a:off x="3172213" y="2446768"/>
            <a:ext cx="322217" cy="305917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D80E496-589F-1023-A86A-FAF6AD8F4946}"/>
              </a:ext>
            </a:extLst>
          </p:cNvPr>
          <p:cNvSpPr/>
          <p:nvPr/>
        </p:nvSpPr>
        <p:spPr>
          <a:xfrm>
            <a:off x="510504" y="2928983"/>
            <a:ext cx="322217" cy="305917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2F2781E-EDA6-F3D5-D014-CDFFCD02ECA4}"/>
              </a:ext>
            </a:extLst>
          </p:cNvPr>
          <p:cNvCxnSpPr>
            <a:cxnSpLocks/>
            <a:stCxn id="16" idx="6"/>
            <a:endCxn id="11" idx="2"/>
          </p:cNvCxnSpPr>
          <p:nvPr/>
        </p:nvCxnSpPr>
        <p:spPr>
          <a:xfrm>
            <a:off x="832721" y="3081942"/>
            <a:ext cx="4957094" cy="1257329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E155B33-C3DB-D886-4834-6B831BC3C949}"/>
              </a:ext>
            </a:extLst>
          </p:cNvPr>
          <p:cNvCxnSpPr>
            <a:cxnSpLocks/>
            <a:stCxn id="15" idx="6"/>
            <a:endCxn id="14" idx="2"/>
          </p:cNvCxnSpPr>
          <p:nvPr/>
        </p:nvCxnSpPr>
        <p:spPr>
          <a:xfrm>
            <a:off x="3494430" y="2599727"/>
            <a:ext cx="5471656" cy="1324214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A72BDF7-F354-53E2-39D0-D9886475365B}"/>
              </a:ext>
            </a:extLst>
          </p:cNvPr>
          <p:cNvCxnSpPr>
            <a:cxnSpLocks/>
            <a:stCxn id="8" idx="6"/>
            <a:endCxn id="9" idx="2"/>
          </p:cNvCxnSpPr>
          <p:nvPr/>
        </p:nvCxnSpPr>
        <p:spPr>
          <a:xfrm>
            <a:off x="1463040" y="2776025"/>
            <a:ext cx="5205664" cy="125732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7494407-5EC0-F401-63C4-54B23DB95902}"/>
              </a:ext>
            </a:extLst>
          </p:cNvPr>
          <p:cNvCxnSpPr>
            <a:cxnSpLocks/>
            <a:stCxn id="12" idx="6"/>
            <a:endCxn id="13" idx="2"/>
          </p:cNvCxnSpPr>
          <p:nvPr/>
        </p:nvCxnSpPr>
        <p:spPr>
          <a:xfrm>
            <a:off x="5485189" y="2438400"/>
            <a:ext cx="5425779" cy="138232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8B896055-C72C-6358-402F-E5BB18F622D1}"/>
              </a:ext>
            </a:extLst>
          </p:cNvPr>
          <p:cNvSpPr txBox="1"/>
          <p:nvPr/>
        </p:nvSpPr>
        <p:spPr>
          <a:xfrm>
            <a:off x="582923" y="6295550"/>
            <a:ext cx="44214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Look for details to Identify Locations</a:t>
            </a:r>
          </a:p>
        </p:txBody>
      </p:sp>
    </p:spTree>
    <p:extLst>
      <p:ext uri="{BB962C8B-B14F-4D97-AF65-F5344CB8AC3E}">
        <p14:creationId xmlns:p14="http://schemas.microsoft.com/office/powerpoint/2010/main" val="3927864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67E55-CF0E-F265-35B9-02909A6E4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Old Family Photographs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2A20D9-22B7-789B-768A-D420F78FB4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They were taken long before your time</a:t>
            </a:r>
          </a:p>
          <a:p>
            <a:r>
              <a:rPr lang="en-US" dirty="0"/>
              <a:t>You may know a few people… or maybe no one… but its family</a:t>
            </a:r>
          </a:p>
          <a:p>
            <a:r>
              <a:rPr lang="en-US" dirty="0"/>
              <a:t>Nothing is written on the photo.. No date… No names</a:t>
            </a:r>
          </a:p>
          <a:p>
            <a:r>
              <a:rPr lang="en-US" dirty="0"/>
              <a:t>Maybe all are dead now and you know of no one that knows them</a:t>
            </a:r>
          </a:p>
          <a:p>
            <a:r>
              <a:rPr lang="en-US" dirty="0"/>
              <a:t>There is no way to identify the people in them</a:t>
            </a:r>
          </a:p>
          <a:p>
            <a:r>
              <a:rPr lang="en-US" dirty="0"/>
              <a:t>What do I do with them?  </a:t>
            </a:r>
          </a:p>
          <a:p>
            <a:endParaRPr lang="en-US" dirty="0"/>
          </a:p>
        </p:txBody>
      </p:sp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5A8CAE0-80F4-9306-1746-5C647F5A7F8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4182" y="2024955"/>
            <a:ext cx="1599079" cy="2290572"/>
          </a:xfrm>
          <a:prstGeom prst="rect">
            <a:avLst/>
          </a:prstGeom>
        </p:spPr>
      </p:pic>
      <p:pic>
        <p:nvPicPr>
          <p:cNvPr id="7" name="Picture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D41E7DAB-22BC-3E69-7880-AA8E5B6607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469" y="4351093"/>
            <a:ext cx="3210368" cy="2375672"/>
          </a:xfrm>
          <a:prstGeom prst="rect">
            <a:avLst/>
          </a:prstGeom>
        </p:spPr>
      </p:pic>
      <p:pic>
        <p:nvPicPr>
          <p:cNvPr id="9" name="Picture 8" descr="A family posing for a picture&#10;&#10;Description automatically generated with medium confidence">
            <a:extLst>
              <a:ext uri="{FF2B5EF4-FFF2-40B4-BE49-F238E27FC236}">
                <a16:creationId xmlns:a16="http://schemas.microsoft.com/office/drawing/2014/main" id="{73F2AFA9-065D-D861-9958-21BE2FC6CF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58117" y="4966447"/>
            <a:ext cx="2890361" cy="1685365"/>
          </a:xfrm>
          <a:prstGeom prst="rect">
            <a:avLst/>
          </a:prstGeom>
        </p:spPr>
      </p:pic>
      <p:pic>
        <p:nvPicPr>
          <p:cNvPr id="11" name="Picture 10" descr="A picture containing text, person, child, posing&#10;&#10;Description automatically generated">
            <a:extLst>
              <a:ext uri="{FF2B5EF4-FFF2-40B4-BE49-F238E27FC236}">
                <a16:creationId xmlns:a16="http://schemas.microsoft.com/office/drawing/2014/main" id="{7B75D8E0-8E2E-CDAE-9CE1-598EFCFF634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014" y="5172636"/>
            <a:ext cx="1181548" cy="1479176"/>
          </a:xfrm>
          <a:prstGeom prst="rect">
            <a:avLst/>
          </a:prstGeom>
        </p:spPr>
      </p:pic>
      <p:pic>
        <p:nvPicPr>
          <p:cNvPr id="13" name="Picture 12" descr="A family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1519AC48-1EC0-ECCC-3F88-644C7DC5F06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028" y="5172636"/>
            <a:ext cx="975332" cy="1479176"/>
          </a:xfrm>
          <a:prstGeom prst="rect">
            <a:avLst/>
          </a:prstGeom>
        </p:spPr>
      </p:pic>
      <p:pic>
        <p:nvPicPr>
          <p:cNvPr id="15" name="Picture 14" descr="A person with curly hair&#10;&#10;Description automatically generated with low confidence">
            <a:extLst>
              <a:ext uri="{FF2B5EF4-FFF2-40B4-BE49-F238E27FC236}">
                <a16:creationId xmlns:a16="http://schemas.microsoft.com/office/drawing/2014/main" id="{FC5ADA18-34AA-8DA6-2D7C-3B6F0B7A61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049" y="5172635"/>
            <a:ext cx="1120886" cy="147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5618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B4B175F9-38EB-D78B-D953-36FCFA4CAB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83" y="94513"/>
            <a:ext cx="4829423" cy="668510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9A7A07-A641-8E91-D776-161CC6B54A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5647" y="246888"/>
            <a:ext cx="4945425" cy="6364224"/>
          </a:xfrm>
        </p:spPr>
        <p:txBody>
          <a:bodyPr>
            <a:normAutofit/>
          </a:bodyPr>
          <a:lstStyle/>
          <a:p>
            <a:r>
              <a:rPr lang="en-US" sz="2800" dirty="0"/>
              <a:t>Family Photograph Taken</a:t>
            </a:r>
          </a:p>
          <a:p>
            <a:pPr lvl="1"/>
            <a:r>
              <a:rPr lang="en-US" sz="2400" dirty="0"/>
              <a:t>After 30 Sept 1937</a:t>
            </a:r>
          </a:p>
          <a:p>
            <a:pPr lvl="2"/>
            <a:r>
              <a:rPr lang="en-US" sz="2200" dirty="0" err="1"/>
              <a:t>Yongest</a:t>
            </a:r>
            <a:r>
              <a:rPr lang="en-US" sz="2200" dirty="0"/>
              <a:t> person in the photo</a:t>
            </a:r>
          </a:p>
          <a:p>
            <a:pPr lvl="2"/>
            <a:r>
              <a:rPr lang="en-US" sz="2200" dirty="0"/>
              <a:t>Appears to be 12 to 18 months old</a:t>
            </a:r>
          </a:p>
          <a:p>
            <a:pPr lvl="1"/>
            <a:r>
              <a:rPr lang="en-US" sz="2400" dirty="0"/>
              <a:t>Before 27 Nov 1939</a:t>
            </a:r>
          </a:p>
          <a:p>
            <a:pPr lvl="2"/>
            <a:r>
              <a:rPr lang="en-US" sz="2200" dirty="0"/>
              <a:t>Oldest person die </a:t>
            </a:r>
          </a:p>
          <a:p>
            <a:endParaRPr lang="en-US" sz="2800" dirty="0"/>
          </a:p>
          <a:p>
            <a:r>
              <a:rPr lang="en-US" sz="2800" dirty="0"/>
              <a:t>Estimate Photo Date</a:t>
            </a:r>
          </a:p>
          <a:p>
            <a:pPr lvl="1"/>
            <a:r>
              <a:rPr lang="en-US" sz="2400" dirty="0"/>
              <a:t>Summer of 1939</a:t>
            </a:r>
          </a:p>
          <a:p>
            <a:endParaRPr lang="en-US" sz="2800" dirty="0"/>
          </a:p>
          <a:p>
            <a:r>
              <a:rPr lang="en-US" sz="2800" dirty="0"/>
              <a:t>Need to find Passenger list for 1939 for Elisabeth Grote</a:t>
            </a:r>
          </a:p>
          <a:p>
            <a:pPr lvl="1"/>
            <a:r>
              <a:rPr lang="en-US" sz="2400" dirty="0"/>
              <a:t>Lady on far right</a:t>
            </a:r>
          </a:p>
          <a:p>
            <a:pPr lvl="1"/>
            <a:r>
              <a:rPr lang="en-US" sz="2400" dirty="0"/>
              <a:t>Lived in United States</a:t>
            </a:r>
          </a:p>
        </p:txBody>
      </p:sp>
    </p:spTree>
    <p:extLst>
      <p:ext uri="{BB962C8B-B14F-4D97-AF65-F5344CB8AC3E}">
        <p14:creationId xmlns:p14="http://schemas.microsoft.com/office/powerpoint/2010/main" val="6803734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5C45A-3690-59F8-7F46-8FE9FADED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Internet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BD822-18D0-402C-7B05-069FBCE78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4394599" cy="3599316"/>
          </a:xfrm>
        </p:spPr>
        <p:txBody>
          <a:bodyPr/>
          <a:lstStyle/>
          <a:p>
            <a:r>
              <a:rPr lang="en-US" dirty="0"/>
              <a:t>Photos contained in Family Trees in Ancestry.com</a:t>
            </a:r>
          </a:p>
          <a:p>
            <a:r>
              <a:rPr lang="en-US" dirty="0"/>
              <a:t>Look at other Family Trees as the may have photos</a:t>
            </a:r>
          </a:p>
        </p:txBody>
      </p:sp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55174A24-F3CA-3E6D-F197-AF4E4FA3306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359" y="1749924"/>
            <a:ext cx="6535641" cy="5025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9668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F3D7D3-5F7D-7F75-C11F-5BEC6333F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91A798-5DE6-5509-801A-2479DFFA5D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BF5BC5-2355-A949-18DB-4819E86D6E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" y="1960485"/>
            <a:ext cx="8734697" cy="459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2552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3DDB3B4-530A-EAE5-0E9A-C96D7389C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– Photographic Forensics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CA3F28-8EC4-6279-0CAF-434F5B0970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It is</a:t>
            </a:r>
            <a:r>
              <a:rPr lang="en-US" sz="2400" dirty="0"/>
              <a:t> the Process</a:t>
            </a:r>
          </a:p>
          <a:p>
            <a:pPr lvl="1"/>
            <a:r>
              <a:rPr lang="en-US" dirty="0"/>
              <a:t>Establish possible scenarios </a:t>
            </a:r>
          </a:p>
          <a:p>
            <a:pPr lvl="1"/>
            <a:r>
              <a:rPr lang="en-US" dirty="0"/>
              <a:t>Asking questions is important</a:t>
            </a:r>
          </a:p>
          <a:p>
            <a:r>
              <a:rPr lang="en-US" sz="2400" dirty="0"/>
              <a:t>It is a Journey</a:t>
            </a:r>
          </a:p>
          <a:p>
            <a:pPr lvl="1"/>
            <a:r>
              <a:rPr lang="en-US" dirty="0"/>
              <a:t>Constantly look for clues</a:t>
            </a:r>
          </a:p>
          <a:p>
            <a:r>
              <a:rPr lang="en-US" dirty="0"/>
              <a:t>It requires Organization, Research, Determination</a:t>
            </a:r>
          </a:p>
          <a:p>
            <a:r>
              <a:rPr lang="en-US" dirty="0"/>
              <a:t>Objective – Identify Who, What, When, Where</a:t>
            </a:r>
          </a:p>
          <a:p>
            <a:r>
              <a:rPr lang="en-US" sz="2400" dirty="0"/>
              <a:t>It will reward you immensely for your efforts</a:t>
            </a:r>
            <a:endParaRPr lang="en-US" dirty="0"/>
          </a:p>
          <a:p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E023554-4984-0136-D80F-1BFED3AE37B8}"/>
              </a:ext>
            </a:extLst>
          </p:cNvPr>
          <p:cNvSpPr txBox="1">
            <a:spLocks/>
          </p:cNvSpPr>
          <p:nvPr/>
        </p:nvSpPr>
        <p:spPr>
          <a:xfrm>
            <a:off x="1897817" y="5971465"/>
            <a:ext cx="7838365" cy="583538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3100" dirty="0"/>
              <a:t>Patience Will Bring success!</a:t>
            </a:r>
          </a:p>
        </p:txBody>
      </p:sp>
    </p:spTree>
    <p:extLst>
      <p:ext uri="{BB962C8B-B14F-4D97-AF65-F5344CB8AC3E}">
        <p14:creationId xmlns:p14="http://schemas.microsoft.com/office/powerpoint/2010/main" val="23320428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BD743-DC70-D44A-B450-4A4B47A94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518DC7-06A0-4746-81CD-59D9368860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13100" dirty="0"/>
              <a:t>Enjoy the Journey!</a:t>
            </a:r>
          </a:p>
        </p:txBody>
      </p:sp>
    </p:spTree>
    <p:extLst>
      <p:ext uri="{BB962C8B-B14F-4D97-AF65-F5344CB8AC3E}">
        <p14:creationId xmlns:p14="http://schemas.microsoft.com/office/powerpoint/2010/main" val="22494839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D0B82-6E92-C974-C9D7-28825F565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Photographic Forensics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4A66B9-B7E0-2327-07FF-A6D3E4D39E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9613861" cy="4107470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/>
              <a:t>What is it?</a:t>
            </a:r>
          </a:p>
          <a:p>
            <a:pPr lvl="1"/>
            <a:r>
              <a:rPr lang="en-US" sz="2400" dirty="0"/>
              <a:t>Is the process of identifying people in your photographs and being able to date the photograph and the location where it was taken</a:t>
            </a:r>
          </a:p>
          <a:p>
            <a:pPr lvl="1"/>
            <a:r>
              <a:rPr lang="en-US" sz="2400" dirty="0"/>
              <a:t>It is a journey that can and will take time but will reward you immensely for your efforts</a:t>
            </a:r>
          </a:p>
          <a:p>
            <a:r>
              <a:rPr lang="en-US" sz="2800" dirty="0"/>
              <a:t>How does it work?</a:t>
            </a:r>
          </a:p>
          <a:p>
            <a:pPr lvl="1"/>
            <a:r>
              <a:rPr lang="en-US" sz="2400" dirty="0"/>
              <a:t>Organization</a:t>
            </a:r>
          </a:p>
          <a:p>
            <a:pPr lvl="2"/>
            <a:r>
              <a:rPr lang="en-US" sz="2200" dirty="0"/>
              <a:t>Retrieve digital photographs when needed for review</a:t>
            </a:r>
          </a:p>
          <a:p>
            <a:pPr lvl="1"/>
            <a:r>
              <a:rPr lang="en-US" sz="2400" dirty="0"/>
              <a:t>Research</a:t>
            </a:r>
          </a:p>
          <a:p>
            <a:pPr lvl="2"/>
            <a:r>
              <a:rPr lang="en-US" sz="2200" dirty="0"/>
              <a:t>Collect family facts</a:t>
            </a:r>
          </a:p>
          <a:p>
            <a:pPr lvl="1"/>
            <a:r>
              <a:rPr lang="en-US" sz="2400" dirty="0"/>
              <a:t>Determination </a:t>
            </a:r>
          </a:p>
          <a:p>
            <a:pPr lvl="2"/>
            <a:r>
              <a:rPr lang="en-US" sz="2200" dirty="0"/>
              <a:t>Never give up there are clues to every photo</a:t>
            </a:r>
          </a:p>
          <a:p>
            <a:endParaRPr lang="en-US" sz="2800" dirty="0"/>
          </a:p>
          <a:p>
            <a:endParaRPr lang="en-US" sz="2800" dirty="0"/>
          </a:p>
        </p:txBody>
      </p:sp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315651A-A50E-3B02-DD7E-A2FBA92AA7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1957" y="4204063"/>
            <a:ext cx="3584449" cy="224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281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399DE62-0E0D-A1C6-3B20-11F31DCD3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735130" cy="1080938"/>
          </a:xfrm>
        </p:spPr>
        <p:txBody>
          <a:bodyPr/>
          <a:lstStyle/>
          <a:p>
            <a:r>
              <a:rPr lang="en-US" dirty="0"/>
              <a:t>Objective – Identify Who, What, When, Where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CD3B29-F7A6-7CC7-930D-8ACD533C4E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People</a:t>
            </a:r>
          </a:p>
          <a:p>
            <a:pPr lvl="1"/>
            <a:r>
              <a:rPr lang="en-US" dirty="0"/>
              <a:t>Who is in the photograph</a:t>
            </a:r>
          </a:p>
          <a:p>
            <a:r>
              <a:rPr lang="en-US" dirty="0"/>
              <a:t>Occasion </a:t>
            </a:r>
          </a:p>
          <a:p>
            <a:pPr lvl="1"/>
            <a:r>
              <a:rPr lang="en-US" dirty="0"/>
              <a:t>What was the event associated with the photograph</a:t>
            </a:r>
          </a:p>
          <a:p>
            <a:r>
              <a:rPr lang="en-US" dirty="0"/>
              <a:t>Dates</a:t>
            </a:r>
          </a:p>
          <a:p>
            <a:pPr lvl="1"/>
            <a:r>
              <a:rPr lang="en-US" dirty="0"/>
              <a:t>When was the photograph taken</a:t>
            </a:r>
          </a:p>
          <a:p>
            <a:r>
              <a:rPr lang="en-US" dirty="0"/>
              <a:t>Location </a:t>
            </a:r>
          </a:p>
          <a:p>
            <a:pPr lvl="1"/>
            <a:r>
              <a:rPr lang="en-US" dirty="0"/>
              <a:t>Where was the photograph taken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1278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39567-BD40-2970-BEE6-DC51EA8E3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Tools – Computer and Scanner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8F53BC-7376-F53D-FA93-99187DE492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029097"/>
            <a:ext cx="9613861" cy="4828903"/>
          </a:xfrm>
        </p:spPr>
        <p:txBody>
          <a:bodyPr>
            <a:normAutofit/>
          </a:bodyPr>
          <a:lstStyle/>
          <a:p>
            <a:r>
              <a:rPr lang="en-US" dirty="0"/>
              <a:t>Computer</a:t>
            </a:r>
          </a:p>
          <a:p>
            <a:pPr lvl="1"/>
            <a:r>
              <a:rPr lang="en-US" dirty="0"/>
              <a:t>Supports scanner and stores images</a:t>
            </a:r>
          </a:p>
          <a:p>
            <a:endParaRPr lang="en-US" dirty="0"/>
          </a:p>
          <a:p>
            <a:r>
              <a:rPr lang="en-US" dirty="0"/>
              <a:t>Scanners</a:t>
            </a:r>
          </a:p>
          <a:p>
            <a:pPr lvl="1"/>
            <a:r>
              <a:rPr lang="en-US" dirty="0"/>
              <a:t>Flatbed scanner for digitizing photographs</a:t>
            </a:r>
          </a:p>
          <a:p>
            <a:pPr lvl="1"/>
            <a:r>
              <a:rPr lang="en-US" dirty="0"/>
              <a:t>Invest in a good one… there are several to pick from</a:t>
            </a:r>
          </a:p>
          <a:p>
            <a:pPr lvl="1"/>
            <a:r>
              <a:rPr lang="en-US" dirty="0"/>
              <a:t>Will depend upon how much you want to spend</a:t>
            </a:r>
          </a:p>
          <a:p>
            <a:pPr lvl="2"/>
            <a:r>
              <a:rPr lang="en-US" dirty="0"/>
              <a:t>Epson</a:t>
            </a:r>
          </a:p>
          <a:p>
            <a:pPr lvl="2"/>
            <a:r>
              <a:rPr lang="en-US" dirty="0"/>
              <a:t>Canon</a:t>
            </a:r>
          </a:p>
          <a:p>
            <a:pPr lvl="2"/>
            <a:r>
              <a:rPr lang="en-US" dirty="0"/>
              <a:t>HP</a:t>
            </a:r>
          </a:p>
          <a:p>
            <a:endParaRPr lang="en-US" dirty="0"/>
          </a:p>
        </p:txBody>
      </p:sp>
      <p:pic>
        <p:nvPicPr>
          <p:cNvPr id="5" name="Picture 4" descr="A black rectangular electronic device&#10;&#10;Description automatically generated with low confidence">
            <a:extLst>
              <a:ext uri="{FF2B5EF4-FFF2-40B4-BE49-F238E27FC236}">
                <a16:creationId xmlns:a16="http://schemas.microsoft.com/office/drawing/2014/main" id="{D64465CD-63ED-947C-B154-343F34E22C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764" y="4546346"/>
            <a:ext cx="3131820" cy="2505456"/>
          </a:xfrm>
          <a:prstGeom prst="rect">
            <a:avLst/>
          </a:prstGeom>
        </p:spPr>
      </p:pic>
      <p:pic>
        <p:nvPicPr>
          <p:cNvPr id="12" name="Picture 11" descr="A picture containing text, electronics, printer, projector&#10;&#10;Description automatically generated">
            <a:extLst>
              <a:ext uri="{FF2B5EF4-FFF2-40B4-BE49-F238E27FC236}">
                <a16:creationId xmlns:a16="http://schemas.microsoft.com/office/drawing/2014/main" id="{5B4D39D2-8A12-0FA0-6F7C-ADA4D6429EA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00780" y="5092932"/>
            <a:ext cx="1894547" cy="1402065"/>
          </a:xfrm>
          <a:prstGeom prst="rect">
            <a:avLst/>
          </a:prstGeom>
        </p:spPr>
      </p:pic>
      <p:pic>
        <p:nvPicPr>
          <p:cNvPr id="16" name="Picture 15" descr="A picture containing text, printer, electronics, projector&#10;&#10;Description automatically generated">
            <a:extLst>
              <a:ext uri="{FF2B5EF4-FFF2-40B4-BE49-F238E27FC236}">
                <a16:creationId xmlns:a16="http://schemas.microsoft.com/office/drawing/2014/main" id="{7BBF9C3C-A4ED-85FB-262F-09A8C1FEAA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568" y="5099170"/>
            <a:ext cx="2131312" cy="1402065"/>
          </a:xfrm>
          <a:prstGeom prst="rect">
            <a:avLst/>
          </a:prstGeom>
        </p:spPr>
      </p:pic>
      <p:pic>
        <p:nvPicPr>
          <p:cNvPr id="6" name="Picture 5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DA3622E4-BDC5-FAA0-F09A-867396E5BC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2590" y="2059939"/>
            <a:ext cx="238125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8920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81D5E-F449-3B9E-7008-E07F35790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Collection &amp; Organization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1E3B48-1B4D-73E1-60A7-42D9162DB1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054764"/>
            <a:ext cx="9613861" cy="4803236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/>
              <a:t>Collect Family Photographs</a:t>
            </a:r>
          </a:p>
          <a:p>
            <a:pPr lvl="1"/>
            <a:r>
              <a:rPr lang="en-US" sz="2400" dirty="0"/>
              <a:t>Collect as many photos as you can</a:t>
            </a:r>
          </a:p>
          <a:p>
            <a:pPr lvl="1"/>
            <a:r>
              <a:rPr lang="en-US" sz="2400" dirty="0"/>
              <a:t>Organize the photographs into potential family groups</a:t>
            </a:r>
          </a:p>
          <a:p>
            <a:endParaRPr lang="en-US" sz="2800" dirty="0"/>
          </a:p>
          <a:p>
            <a:r>
              <a:rPr lang="en-US" sz="2800" dirty="0"/>
              <a:t>Collect Family Facts</a:t>
            </a:r>
          </a:p>
          <a:p>
            <a:pPr lvl="1"/>
            <a:r>
              <a:rPr lang="en-US" sz="2400" dirty="0"/>
              <a:t>Birth and death certificates, marriage license, etc.</a:t>
            </a:r>
          </a:p>
          <a:p>
            <a:pPr lvl="2"/>
            <a:r>
              <a:rPr lang="en-US" sz="2200" dirty="0"/>
              <a:t>They contain facts important to a photograph</a:t>
            </a:r>
          </a:p>
          <a:p>
            <a:pPr lvl="1"/>
            <a:r>
              <a:rPr lang="en-US" sz="2400" dirty="0"/>
              <a:t>Not all facts will be available at one time</a:t>
            </a:r>
          </a:p>
          <a:p>
            <a:pPr lvl="1"/>
            <a:endParaRPr lang="en-US" sz="2400" dirty="0"/>
          </a:p>
          <a:p>
            <a:r>
              <a:rPr lang="en-US" sz="2800" dirty="0"/>
              <a:t>Remember it will be a journey</a:t>
            </a:r>
          </a:p>
          <a:p>
            <a:pPr lvl="1"/>
            <a:r>
              <a:rPr lang="en-US" sz="2400" dirty="0"/>
              <a:t>Each new fact adds to the puzzle</a:t>
            </a:r>
          </a:p>
          <a:p>
            <a:pPr lvl="1"/>
            <a:r>
              <a:rPr lang="en-US" sz="2400" dirty="0"/>
              <a:t>There may be a new fact that disrupts the story</a:t>
            </a:r>
          </a:p>
          <a:p>
            <a:pPr lvl="1"/>
            <a:r>
              <a:rPr lang="en-US" sz="2400" dirty="0"/>
              <a:t>Be receptive to information and alternate solutions</a:t>
            </a:r>
          </a:p>
          <a:p>
            <a:endParaRPr lang="en-US" sz="2800" dirty="0"/>
          </a:p>
          <a:p>
            <a:endParaRPr lang="en-US" sz="2800" dirty="0"/>
          </a:p>
        </p:txBody>
      </p:sp>
      <p:pic>
        <p:nvPicPr>
          <p:cNvPr id="5" name="Picture 4" descr="A black and white sign&#10;&#10;Description automatically generated with low confidence">
            <a:extLst>
              <a:ext uri="{FF2B5EF4-FFF2-40B4-BE49-F238E27FC236}">
                <a16:creationId xmlns:a16="http://schemas.microsoft.com/office/drawing/2014/main" id="{2555ACB8-A3C6-6D8E-A481-5FA3EE4CCB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6555" y="2054764"/>
            <a:ext cx="2526730" cy="917135"/>
          </a:xfrm>
          <a:prstGeom prst="rect">
            <a:avLst/>
          </a:prstGeom>
        </p:spPr>
      </p:pic>
      <p:pic>
        <p:nvPicPr>
          <p:cNvPr id="11" name="Picture 10" descr="A hand holding a magnifying glass&#10;&#10;Description automatically generated">
            <a:extLst>
              <a:ext uri="{FF2B5EF4-FFF2-40B4-BE49-F238E27FC236}">
                <a16:creationId xmlns:a16="http://schemas.microsoft.com/office/drawing/2014/main" id="{416ADF48-897D-3693-9BEB-B0020A86041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21079" y="4876691"/>
            <a:ext cx="1688840" cy="1777955"/>
          </a:xfrm>
          <a:prstGeom prst="rect">
            <a:avLst/>
          </a:prstGeom>
        </p:spPr>
      </p:pic>
      <p:pic>
        <p:nvPicPr>
          <p:cNvPr id="13" name="Picture 12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1643F61C-F818-24F4-E4D4-4A2159960AA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0" t="7503" r="23369" b="7503"/>
          <a:stretch/>
        </p:blipFill>
        <p:spPr>
          <a:xfrm>
            <a:off x="9838170" y="3192497"/>
            <a:ext cx="2215115" cy="1484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7224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39567-BD40-2970-BEE6-DC51EA8E3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Digitization - Scanner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8F53BC-7376-F53D-FA93-99187DE492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029097"/>
            <a:ext cx="9613861" cy="4828903"/>
          </a:xfrm>
        </p:spPr>
        <p:txBody>
          <a:bodyPr>
            <a:normAutofit/>
          </a:bodyPr>
          <a:lstStyle/>
          <a:p>
            <a:r>
              <a:rPr lang="en-US" dirty="0"/>
              <a:t>Learn to use the scanner</a:t>
            </a:r>
          </a:p>
          <a:p>
            <a:pPr lvl="1"/>
            <a:r>
              <a:rPr lang="en-US" dirty="0"/>
              <a:t>Master the software settings</a:t>
            </a:r>
          </a:p>
          <a:p>
            <a:pPr lvl="1"/>
            <a:r>
              <a:rPr lang="en-US" dirty="0"/>
              <a:t>Scan a single photo </a:t>
            </a:r>
          </a:p>
          <a:p>
            <a:pPr lvl="2"/>
            <a:r>
              <a:rPr lang="en-US" dirty="0"/>
              <a:t>Experiment using many different settings</a:t>
            </a:r>
          </a:p>
          <a:p>
            <a:pPr lvl="1"/>
            <a:r>
              <a:rPr lang="en-US" dirty="0"/>
              <a:t>Compare the photographs to determine which looks best</a:t>
            </a:r>
          </a:p>
          <a:p>
            <a:pPr lvl="1"/>
            <a:r>
              <a:rPr lang="en-US" dirty="0"/>
              <a:t>Want to control the outcome of the digitized photograph</a:t>
            </a:r>
          </a:p>
          <a:p>
            <a:r>
              <a:rPr lang="en-US" dirty="0"/>
              <a:t>Digitize photographs</a:t>
            </a:r>
          </a:p>
          <a:p>
            <a:pPr lvl="1"/>
            <a:r>
              <a:rPr lang="en-US" dirty="0"/>
              <a:t>Scan front and back of each photo</a:t>
            </a:r>
          </a:p>
          <a:p>
            <a:pPr lvl="1"/>
            <a:r>
              <a:rPr lang="en-US" dirty="0"/>
              <a:t>Scan them as a JPG (or as a TIFF if planning to edit the photograph)</a:t>
            </a:r>
          </a:p>
          <a:p>
            <a:pPr lvl="1"/>
            <a:r>
              <a:rPr lang="en-US" dirty="0"/>
              <a:t>Scan with at least 300dpi</a:t>
            </a:r>
          </a:p>
          <a:p>
            <a:pPr lvl="2"/>
            <a:r>
              <a:rPr lang="en-US" dirty="0"/>
              <a:t>The higher the better but generally do not need to go over 1000dpi</a:t>
            </a:r>
          </a:p>
          <a:p>
            <a:pPr lvl="1"/>
            <a:r>
              <a:rPr lang="en-US" dirty="0"/>
              <a:t>Assign a unique file name</a:t>
            </a:r>
          </a:p>
          <a:p>
            <a:pPr lvl="2"/>
            <a:r>
              <a:rPr lang="en-US" dirty="0"/>
              <a:t>It is important to create a file naming convention</a:t>
            </a:r>
          </a:p>
          <a:p>
            <a:pPr lvl="2"/>
            <a:r>
              <a:rPr lang="en-US" dirty="0"/>
              <a:t>Want to be able to quickly locate photographs</a:t>
            </a:r>
          </a:p>
          <a:p>
            <a:endParaRPr lang="en-US" dirty="0"/>
          </a:p>
        </p:txBody>
      </p:sp>
      <p:pic>
        <p:nvPicPr>
          <p:cNvPr id="12" name="Picture 11" descr="A picture containing text, electronics, printer, projector&#10;&#10;Description automatically generated">
            <a:extLst>
              <a:ext uri="{FF2B5EF4-FFF2-40B4-BE49-F238E27FC236}">
                <a16:creationId xmlns:a16="http://schemas.microsoft.com/office/drawing/2014/main" id="{5B4D39D2-8A12-0FA0-6F7C-ADA4D6429E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36923" y="2377809"/>
            <a:ext cx="1894547" cy="140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9077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696BC-D821-5C97-A868-F21DF6465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Digitization – Websites to Visit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8103C7-94BD-C707-C22C-19D2ED4694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2"/>
            <a:ext cx="9613861" cy="4333893"/>
          </a:xfrm>
        </p:spPr>
        <p:txBody>
          <a:bodyPr>
            <a:normAutofit/>
          </a:bodyPr>
          <a:lstStyle/>
          <a:p>
            <a:r>
              <a:rPr lang="en-US" sz="2000" dirty="0">
                <a:hlinkClick r:id="rId2"/>
              </a:rPr>
              <a:t>https://familytreemagazine.com/preservation/top-10-genealogy-scanning-tips/</a:t>
            </a:r>
            <a:endParaRPr lang="en-US" sz="2000" dirty="0"/>
          </a:p>
          <a:p>
            <a:r>
              <a:rPr lang="en-US" sz="2000" dirty="0">
                <a:hlinkClick r:id="rId3"/>
              </a:rPr>
              <a:t>https://www.sassyjanegenealogy.com/scanners-for-genealogy-research/</a:t>
            </a:r>
            <a:endParaRPr lang="en-US" sz="2000" dirty="0"/>
          </a:p>
          <a:p>
            <a:r>
              <a:rPr lang="en-US" sz="2000" dirty="0">
                <a:hlinkClick r:id="rId4"/>
              </a:rPr>
              <a:t>http://www.genealogyintime.com/articles/how-to-scan-old-photos-for-genealogy-research-page1.html</a:t>
            </a:r>
            <a:endParaRPr lang="en-US" sz="2000" dirty="0"/>
          </a:p>
          <a:p>
            <a:r>
              <a:rPr lang="en-US" sz="2000" dirty="0">
                <a:hlinkClick r:id="rId5"/>
              </a:rPr>
              <a:t>https://thefamilycurator.com/genealogy-scan-along-week-2-scan-your-photos/</a:t>
            </a:r>
            <a:endParaRPr lang="en-US" sz="2000" dirty="0"/>
          </a:p>
          <a:p>
            <a:r>
              <a:rPr lang="en-US" sz="2000" dirty="0">
                <a:hlinkClick r:id="rId6"/>
              </a:rPr>
              <a:t>https://www.youtube.com/watch?v=AyyenM7OcjU</a:t>
            </a:r>
            <a:endParaRPr lang="en-US" sz="2000" dirty="0"/>
          </a:p>
          <a:p>
            <a:r>
              <a:rPr lang="en-US" sz="2000" dirty="0">
                <a:hlinkClick r:id="rId7"/>
              </a:rPr>
              <a:t>https://www.youtube.com/watch?v=9eKBkE3RWsU</a:t>
            </a:r>
            <a:r>
              <a:rPr lang="en-US" sz="2000" dirty="0"/>
              <a:t> </a:t>
            </a:r>
          </a:p>
          <a:p>
            <a:r>
              <a:rPr lang="en-US" sz="2000" dirty="0">
                <a:hlinkClick r:id="rId8"/>
              </a:rPr>
              <a:t>https://www.youtube.com/watch?v=3yLUvYoMUYI</a:t>
            </a:r>
            <a:endParaRPr lang="en-US" sz="2000" dirty="0"/>
          </a:p>
          <a:p>
            <a:r>
              <a:rPr lang="en-US" sz="2000" dirty="0">
                <a:hlinkClick r:id="rId9"/>
              </a:rPr>
              <a:t>https://www.youtube.com/watch?v=42gbBxBudxM</a:t>
            </a: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514613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A6D5A-674E-E251-4EF9-F4F36E767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File Organization &amp; Documentation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C9278B-C217-5929-FA5E-BCFFD8A06E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9613861" cy="41771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Important to assign clear file names</a:t>
            </a:r>
          </a:p>
          <a:p>
            <a:pPr lvl="1"/>
            <a:r>
              <a:rPr lang="en-US" dirty="0"/>
              <a:t>Necessary to be able to locate them on your computer</a:t>
            </a:r>
          </a:p>
          <a:p>
            <a:pPr lvl="1"/>
            <a:r>
              <a:rPr lang="en-US" dirty="0"/>
              <a:t>Year, Name, Event</a:t>
            </a:r>
          </a:p>
          <a:p>
            <a:pPr lvl="1"/>
            <a:r>
              <a:rPr lang="en-US" dirty="0"/>
              <a:t>1936, Smith-Jones Family, Christmas.jpg</a:t>
            </a:r>
          </a:p>
          <a:p>
            <a:endParaRPr lang="en-US" dirty="0"/>
          </a:p>
          <a:p>
            <a:r>
              <a:rPr lang="en-US" dirty="0"/>
              <a:t>Place </a:t>
            </a:r>
            <a:r>
              <a:rPr lang="en-US" dirty="0" err="1"/>
              <a:t>photogrpah</a:t>
            </a:r>
            <a:r>
              <a:rPr lang="en-US" dirty="0"/>
              <a:t> into a MS Word document</a:t>
            </a:r>
          </a:p>
          <a:p>
            <a:pPr lvl="1"/>
            <a:r>
              <a:rPr lang="en-US" dirty="0"/>
              <a:t>Document information about the photo as it is collected</a:t>
            </a:r>
          </a:p>
          <a:p>
            <a:pPr lvl="1"/>
            <a:r>
              <a:rPr lang="en-US" dirty="0"/>
              <a:t>Names, dates locations etc.</a:t>
            </a:r>
          </a:p>
          <a:p>
            <a:pPr lvl="2"/>
            <a:r>
              <a:rPr lang="en-US" dirty="0"/>
              <a:t>Use the same file name as the photograph file name</a:t>
            </a:r>
          </a:p>
          <a:p>
            <a:pPr lvl="2"/>
            <a:r>
              <a:rPr lang="en-US" dirty="0"/>
              <a:t>Store MS word document in the same folder as the photograph</a:t>
            </a:r>
          </a:p>
          <a:p>
            <a:pPr lvl="1"/>
            <a:r>
              <a:rPr lang="en-US" dirty="0"/>
              <a:t>For example:  1936, Smith-Jones Family, Christmas.docx for the MS Word document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4" name="Picture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1F006778-6EC6-B30C-DF7D-8B5581B91FA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74712" y="2180119"/>
            <a:ext cx="3965510" cy="2997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640350"/>
      </p:ext>
    </p:extLst>
  </p:cSld>
  <p:clrMapOvr>
    <a:masterClrMapping/>
  </p:clrMapOvr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Berlin</Template>
  <TotalTime>7406</TotalTime>
  <Words>1153</Words>
  <Application>Microsoft Office PowerPoint</Application>
  <PresentationFormat>Widescreen</PresentationFormat>
  <Paragraphs>203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Arial</vt:lpstr>
      <vt:lpstr>Trebuchet MS</vt:lpstr>
      <vt:lpstr>Berlin</vt:lpstr>
      <vt:lpstr>Photographic Forensics Identifying People and Dates</vt:lpstr>
      <vt:lpstr>Old Family Photographs</vt:lpstr>
      <vt:lpstr>Photographic Forensics </vt:lpstr>
      <vt:lpstr>Objective – Identify Who, What, When, Where</vt:lpstr>
      <vt:lpstr>Tools – Computer and Scanner</vt:lpstr>
      <vt:lpstr>Collection &amp; Organization</vt:lpstr>
      <vt:lpstr>Digitization - Scanner</vt:lpstr>
      <vt:lpstr>Digitization – Websites to Visit</vt:lpstr>
      <vt:lpstr>Digital File Organization &amp; Documentation</vt:lpstr>
      <vt:lpstr>Photograph Documentation</vt:lpstr>
      <vt:lpstr>Photographic Analysis</vt:lpstr>
      <vt:lpstr>Why it is Important to Digitize the Photo?</vt:lpstr>
      <vt:lpstr>Details in the Images</vt:lpstr>
      <vt:lpstr>Details - People</vt:lpstr>
      <vt:lpstr>People Facts</vt:lpstr>
      <vt:lpstr>Family Photos - Examples</vt:lpstr>
      <vt:lpstr>Scan Front and Back of Photos</vt:lpstr>
      <vt:lpstr>Details – Background &amp; Foreground</vt:lpstr>
      <vt:lpstr>Details – Background &amp; Foreground</vt:lpstr>
      <vt:lpstr>PowerPoint Presentation</vt:lpstr>
      <vt:lpstr>Use Internet Resources</vt:lpstr>
      <vt:lpstr>PowerPoint Presentation</vt:lpstr>
      <vt:lpstr>Summary – Photographic Forensics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Church Records</dc:title>
  <dc:creator>Thomas Montgomery</dc:creator>
  <cp:lastModifiedBy>David Lahrman</cp:lastModifiedBy>
  <cp:revision>119</cp:revision>
  <dcterms:created xsi:type="dcterms:W3CDTF">2018-01-21T16:38:42Z</dcterms:created>
  <dcterms:modified xsi:type="dcterms:W3CDTF">2023-12-17T20:25:59Z</dcterms:modified>
</cp:coreProperties>
</file>