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0" r:id="rId3"/>
    <p:sldId id="317" r:id="rId4"/>
    <p:sldId id="316" r:id="rId5"/>
    <p:sldId id="294" r:id="rId6"/>
    <p:sldId id="300" r:id="rId7"/>
    <p:sldId id="297" r:id="rId8"/>
    <p:sldId id="303" r:id="rId9"/>
    <p:sldId id="315" r:id="rId10"/>
    <p:sldId id="314" r:id="rId11"/>
    <p:sldId id="312" r:id="rId12"/>
    <p:sldId id="301" r:id="rId13"/>
    <p:sldId id="295" r:id="rId14"/>
    <p:sldId id="296" r:id="rId15"/>
    <p:sldId id="318" r:id="rId16"/>
    <p:sldId id="299" r:id="rId17"/>
    <p:sldId id="298" r:id="rId18"/>
    <p:sldId id="307" r:id="rId19"/>
    <p:sldId id="308" r:id="rId20"/>
    <p:sldId id="291" r:id="rId21"/>
    <p:sldId id="293" r:id="rId22"/>
    <p:sldId id="305" r:id="rId23"/>
    <p:sldId id="306" r:id="rId24"/>
    <p:sldId id="304" r:id="rId25"/>
    <p:sldId id="311" r:id="rId26"/>
    <p:sldId id="309" r:id="rId27"/>
    <p:sldId id="310" r:id="rId28"/>
    <p:sldId id="319" r:id="rId29"/>
    <p:sldId id="26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50" autoAdjust="0"/>
    <p:restoredTop sz="93041"/>
  </p:normalViewPr>
  <p:slideViewPr>
    <p:cSldViewPr snapToGrid="0" snapToObjects="1">
      <p:cViewPr>
        <p:scale>
          <a:sx n="120" d="100"/>
          <a:sy n="120" d="100"/>
        </p:scale>
        <p:origin x="744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cis.gov/records/genealogy/historical-record-series/alien-registration-forms-on-microfilm-1940-194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rootsweb.com/~flmgs/crumbs/ALIEN_registration_records.pdf" TargetMode="External"/><Relationship Id="rId2" Type="http://schemas.openxmlformats.org/officeDocument/2006/relationships/hyperlink" Target="https://www.uscis.gov/records/genealogy/historical-record-series/alien-registration-forms-on-microfilm-1940-194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hyperlink" Target="https://www.uscis.gov/ar-11" TargetMode="External"/><Relationship Id="rId4" Type="http://schemas.openxmlformats.org/officeDocument/2006/relationships/hyperlink" Target="https://www.archives.gov/files/research/immigration/case-files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cis.gov/records/genealogy/historical-record-series/certificate-files-september-27-1906-march-31-1956" TargetMode="External"/><Relationship Id="rId2" Type="http://schemas.openxmlformats.org/officeDocument/2006/relationships/hyperlink" Target="https://www.uscis.gov/records/genealogy/historical-record-series/alien-registration-forms-on-microfilm-1940-194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cis.gov/records/genealogy/historical-record-series/a-files-numbered-below-8-millio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uscis.gov/records/genealogy/historical-record-series/a-files-image-galler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enealogy.uscis.dhs.gov/#/" TargetMode="External"/><Relationship Id="rId2" Type="http://schemas.openxmlformats.org/officeDocument/2006/relationships/hyperlink" Target="https://www.uscis.gov/records/genealog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genealogy.uscis.dhs.gov/#/cases/id" TargetMode="External"/><Relationship Id="rId4" Type="http://schemas.openxmlformats.org/officeDocument/2006/relationships/hyperlink" Target="https://genealogy.uscis.dhs.gov/#/search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genealogy.uscis.dhs.gov/#/sear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cis.gov/records/genealogy" TargetMode="External"/><Relationship Id="rId2" Type="http://schemas.openxmlformats.org/officeDocument/2006/relationships/hyperlink" Target="https://genealogy.uscis.dhs.gov/#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genealogy.uscis.dhs.gov/#/cases/id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myaccount.uscis.gov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uscis.gov/records/genealogy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uscis.gov/records/genealogy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to.org/policy-analysis/brief-history-us-immigration-policy-colonial-period-present-day#progressive-er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cis.gov/records/genealogy/historical-record-series/certificate-files-september-27-1906-march-31-1956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cis.gov/records/genealogy/historical-record-series/certificate-files-september-27-1906-march-31-195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uscis.gov/records/genealogy/historical-record-series/c-files-image-galler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uscis.gov/history-and-genealogy/genealogy/historical-record-series/registry-files-march-2-1929-march-31-194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242E23-9529-E643-9316-F25DB7814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0" y="2311400"/>
            <a:ext cx="10388600" cy="223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2630CE-D9EE-C548-8C14-073D49850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296" y="4724281"/>
            <a:ext cx="11728174" cy="1570501"/>
          </a:xfrm>
        </p:spPr>
        <p:txBody>
          <a:bodyPr vert="horz"/>
          <a:lstStyle/>
          <a:p>
            <a:pPr algn="ctr"/>
            <a:r>
              <a:rPr lang="en-US" dirty="0"/>
              <a:t>United States Citizenship and Immigration Services – Genealogy</a:t>
            </a:r>
            <a:br>
              <a:rPr lang="en-US" dirty="0"/>
            </a:br>
            <a:r>
              <a:rPr lang="en-US" sz="1600" dirty="0"/>
              <a:t>David F. Lahrmann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789F9-8B07-DA2F-4232-C9EB6E579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4EFEB-D2D4-96F8-C202-8A92B6FD3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Alien Registration Forms (AR-2s)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EC51A-80A7-A400-112E-EB3E6C6CF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97237"/>
            <a:ext cx="11032708" cy="48607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Alien Registration Forms documented the presence of noncitizens in the United States during the Second World War</a:t>
            </a:r>
          </a:p>
          <a:p>
            <a:pPr>
              <a:lnSpc>
                <a:spcPct val="100000"/>
              </a:lnSpc>
            </a:pPr>
            <a:r>
              <a:rPr lang="en-US" dirty="0"/>
              <a:t>Between August 1940 and March 31, 1944 </a:t>
            </a:r>
          </a:p>
          <a:p>
            <a:pPr>
              <a:lnSpc>
                <a:spcPct val="100000"/>
              </a:lnSpc>
            </a:pPr>
            <a:r>
              <a:rPr lang="en-US" dirty="0"/>
              <a:t>The Immigration and Naturalization Service ("INS") used the Form AR-2 to make a record of all noncitizens residing in or entering the country </a:t>
            </a:r>
          </a:p>
          <a:p>
            <a:pPr>
              <a:lnSpc>
                <a:spcPct val="100000"/>
              </a:lnSpc>
            </a:pPr>
            <a:r>
              <a:rPr lang="en-US" dirty="0"/>
              <a:t>Record of all noncitizens residing in or entering the United States </a:t>
            </a:r>
          </a:p>
          <a:p>
            <a:pPr>
              <a:lnSpc>
                <a:spcPct val="100000"/>
              </a:lnSpc>
            </a:pPr>
            <a:r>
              <a:rPr lang="en-US" dirty="0"/>
              <a:t>Contained 5 forms: Registration Correspondence, AR-2, AR-AE-22/a, AR-AE-23, AE-11</a:t>
            </a:r>
          </a:p>
          <a:p>
            <a:pPr>
              <a:lnSpc>
                <a:spcPct val="100000"/>
              </a:lnSpc>
            </a:pPr>
            <a:r>
              <a:rPr lang="en-US" sz="2300" dirty="0">
                <a:hlinkClick r:id="rId2"/>
              </a:rPr>
              <a:t>https://www.uscis.gov/records/genealogy/historical-record-series/alien-registration-forms-on-microfilm-1940-1944</a:t>
            </a:r>
            <a:r>
              <a:rPr lang="en-US" sz="2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9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9879C-CEC0-4091-4540-E58FF31A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Alien Registration Forms (AR-2s)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92E97-59CD-F9A7-C10D-EA03F8DE2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09" y="2153992"/>
            <a:ext cx="9277495" cy="43554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AR-2 Alien Registration Forms</a:t>
            </a:r>
          </a:p>
          <a:p>
            <a:pPr lvl="1"/>
            <a:r>
              <a:rPr lang="en-US" dirty="0">
                <a:hlinkClick r:id="rId2"/>
              </a:rPr>
              <a:t>https://www.uscis.gov/records/genealogy/historical-record-series/alien-registration-forms-on-microfilm-1940-1944</a:t>
            </a:r>
            <a:r>
              <a:rPr lang="en-US" dirty="0"/>
              <a:t> </a:t>
            </a:r>
          </a:p>
          <a:p>
            <a:r>
              <a:rPr lang="en-US" dirty="0"/>
              <a:t>Correspondence relating to the registration of individual aliens</a:t>
            </a:r>
          </a:p>
          <a:p>
            <a:r>
              <a:rPr lang="en-US" dirty="0"/>
              <a:t>AR-AE-22 &amp; -22a Application for Alien Enemy Certificate of Identification</a:t>
            </a:r>
          </a:p>
          <a:p>
            <a:pPr lvl="1"/>
            <a:r>
              <a:rPr lang="en-US" dirty="0">
                <a:hlinkClick r:id="rId3"/>
              </a:rPr>
              <a:t>https://sites.rootsweb.com/~flmgs/crumbs/ALIEN_registration_records.pdf</a:t>
            </a:r>
            <a:r>
              <a:rPr lang="en-US" dirty="0"/>
              <a:t> </a:t>
            </a:r>
          </a:p>
          <a:p>
            <a:r>
              <a:rPr lang="en-US" dirty="0"/>
              <a:t>AR-AE-23 Certificate of Identification</a:t>
            </a:r>
          </a:p>
          <a:p>
            <a:pPr lvl="1"/>
            <a:r>
              <a:rPr lang="en-US" dirty="0">
                <a:hlinkClick r:id="rId4"/>
              </a:rPr>
              <a:t>https://www.archives.gov/files/research/immigration/case-files.pdf</a:t>
            </a:r>
            <a:r>
              <a:rPr lang="en-US" dirty="0"/>
              <a:t> </a:t>
            </a:r>
          </a:p>
          <a:p>
            <a:r>
              <a:rPr lang="en-US" dirty="0"/>
              <a:t>AE-11 Alien’s Change of Address Card</a:t>
            </a:r>
          </a:p>
          <a:p>
            <a:pPr lvl="1"/>
            <a:r>
              <a:rPr lang="en-US" dirty="0">
                <a:hlinkClick r:id="rId5"/>
              </a:rPr>
              <a:t>https://www.uscis.gov/ar-11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close-up of a passport&#10;&#10;Description automatically generated">
            <a:extLst>
              <a:ext uri="{FF2B5EF4-FFF2-40B4-BE49-F238E27FC236}">
                <a16:creationId xmlns:a16="http://schemas.microsoft.com/office/drawing/2014/main" id="{6B8198F7-4330-1013-45B2-EDBF0D83F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0344" y="4339100"/>
            <a:ext cx="2437965" cy="243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96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8C498-3949-CF09-5E51-E7938D36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Alien Files (A-Files) -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434C8-1347-B85B-2C13-BE2C5831B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377436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effectLst/>
              </a:rPr>
              <a:t>The Immigration and Naturalization Service ("INS") started issuing each noncitizen a unique A-Number in 1940 as part of the Alien Registration Program </a:t>
            </a:r>
          </a:p>
          <a:p>
            <a:pPr lvl="1"/>
            <a:r>
              <a:rPr lang="en-US" sz="1400" dirty="0">
                <a:effectLst/>
              </a:rPr>
              <a:t>On April 1, 1944, INS started using A-Numbers to create individual files, called A-Files. </a:t>
            </a:r>
          </a:p>
          <a:p>
            <a:pPr lvl="1"/>
            <a:r>
              <a:rPr lang="en-US" sz="1400" dirty="0">
                <a:effectLst/>
              </a:rPr>
              <a:t>INS opened or consolidated A-Files for every immigrant who arrived after April 1, 1944 or naturalized after April 1, 1956, and for immigration law enforcement matters</a:t>
            </a:r>
          </a:p>
          <a:p>
            <a:pPr lvl="1"/>
            <a:r>
              <a:rPr lang="en-US" sz="1400" dirty="0">
                <a:effectLst/>
              </a:rPr>
              <a:t>(see </a:t>
            </a:r>
            <a:r>
              <a:rPr lang="en-US" sz="1400" dirty="0">
                <a:effectLst/>
                <a:hlinkClick r:id="rId2"/>
              </a:rPr>
              <a:t>Alien Registration Forms</a:t>
            </a:r>
            <a:r>
              <a:rPr lang="en-US" sz="1400" dirty="0">
                <a:effectLst/>
              </a:rPr>
              <a:t>)</a:t>
            </a:r>
          </a:p>
          <a:p>
            <a:r>
              <a:rPr lang="en-US" sz="1800" dirty="0">
                <a:effectLst/>
              </a:rPr>
              <a:t>Before A-Files, many noncitizens had more than one file with the agency.</a:t>
            </a:r>
          </a:p>
          <a:p>
            <a:pPr lvl="1"/>
            <a:r>
              <a:rPr lang="en-US" sz="1400" dirty="0">
                <a:effectLst/>
              </a:rPr>
              <a:t>For example, an immigrant might have a Visa File, an AR-2, and a C-File. Accessing all agency records for an alien often required INS personnel to search multiple records systems and indexes. INS introduced A-Files to streamline its record keeping. Issuing each immigrant an A-Number allowed INS to create one file for each immigrant containing all the agency's records for the subject</a:t>
            </a:r>
          </a:p>
          <a:p>
            <a:r>
              <a:rPr lang="en-US" sz="1800" dirty="0">
                <a:effectLst/>
              </a:rPr>
              <a:t>A-Files contained all INS records of any active case of an immigrant not yet naturalized</a:t>
            </a:r>
          </a:p>
          <a:p>
            <a:pPr lvl="1"/>
            <a:r>
              <a:rPr lang="en-US" sz="1400" dirty="0">
                <a:effectLst/>
              </a:rPr>
              <a:t>From April 1, 1944 to March 31, 1956</a:t>
            </a:r>
          </a:p>
          <a:p>
            <a:pPr lvl="1"/>
            <a:r>
              <a:rPr lang="en-US" sz="1400" dirty="0">
                <a:effectLst/>
              </a:rPr>
              <a:t>When the agency opened an A-File for a noncitizen with previous agency records, INS consolidated its other records for the subject into the new A-File. Upon naturalization, INS consolidated (refiled) all agency records of the new citizen in his or her </a:t>
            </a:r>
            <a:r>
              <a:rPr lang="en-US" sz="1400" dirty="0">
                <a:effectLst/>
                <a:hlinkClick r:id="rId3"/>
              </a:rPr>
              <a:t>Certificate File</a:t>
            </a:r>
            <a:r>
              <a:rPr lang="en-US" sz="1400" dirty="0">
                <a:effectLst/>
              </a:rPr>
              <a:t> ("C-File") and the A-File ceased to exist. Beginning April 1, 1956, INS started filing all agency records for active cases, including naturalization records, in the subject's A-File. USCIS continues this practice today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9619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FDEB5-5917-5937-8DA4-B4F3DEBF9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Alien Files (A-Files)</a:t>
            </a:r>
            <a:br>
              <a:rPr lang="en-US" dirty="0"/>
            </a:br>
            <a:r>
              <a:rPr lang="en-US" dirty="0"/>
              <a:t>	</a:t>
            </a:r>
            <a:r>
              <a:rPr lang="en-US" sz="2800" dirty="0"/>
              <a:t>Numbered Below 8 Million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DBA15-215B-C2DE-5A27-2DEB652AF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55516"/>
          </a:xfrm>
        </p:spPr>
        <p:txBody>
          <a:bodyPr>
            <a:normAutofit/>
          </a:bodyPr>
          <a:lstStyle/>
          <a:p>
            <a:r>
              <a:rPr lang="en-US" dirty="0"/>
              <a:t>Alien Files, or "A-Files," are individual files identified by subject's Alien Registration Number ("A-Number"). </a:t>
            </a:r>
          </a:p>
          <a:p>
            <a:pPr lvl="1"/>
            <a:r>
              <a:rPr lang="en-US" dirty="0"/>
              <a:t>An A-Number is a unique personal identifier assigned to a noncitizen. </a:t>
            </a:r>
          </a:p>
          <a:p>
            <a:pPr lvl="1"/>
            <a:r>
              <a:rPr lang="en-US" dirty="0"/>
              <a:t>A-Files became the official file for all immigration and naturalization records created or consolidated since April 1, 1944. </a:t>
            </a:r>
          </a:p>
          <a:p>
            <a:r>
              <a:rPr lang="en-US" dirty="0"/>
              <a:t>A-Files below 8 million are just the oldest fraction of the USCIS’ immense A-File series of more than 60 million case files.  </a:t>
            </a:r>
          </a:p>
          <a:p>
            <a:r>
              <a:rPr lang="en-US" dirty="0"/>
              <a:t>Inactive A-Files are stored in various locations, with the majority held by USCIS.</a:t>
            </a:r>
          </a:p>
          <a:p>
            <a:r>
              <a:rPr lang="en-US" sz="1800" dirty="0">
                <a:hlinkClick r:id="rId2"/>
              </a:rPr>
              <a:t>https://www.uscis.gov/records/genealogy/historical-record-series/a-files-numbered-below-8-million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2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93C03-5D97-A47E-98C2-34E6C02EF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Alien Files (A-Files) - Image Gallery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FFAE8-64B0-586C-3FAE-3D3D6F630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662311" cy="41771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Opened or consolidated for every immigrant who arrived after April 1, 1944, </a:t>
            </a:r>
          </a:p>
          <a:p>
            <a:pPr>
              <a:lnSpc>
                <a:spcPct val="110000"/>
              </a:lnSpc>
            </a:pPr>
            <a:r>
              <a:rPr lang="en-US" dirty="0"/>
              <a:t>Or who naturalized after April 1, 1956.  </a:t>
            </a:r>
          </a:p>
          <a:p>
            <a:pPr>
              <a:lnSpc>
                <a:spcPct val="110000"/>
              </a:lnSpc>
            </a:pPr>
            <a:r>
              <a:rPr lang="en-US" dirty="0"/>
              <a:t>Immigrants who naturalized between 1944 and 1956 should not have an A-File.  </a:t>
            </a:r>
          </a:p>
          <a:p>
            <a:pPr>
              <a:lnSpc>
                <a:spcPct val="110000"/>
              </a:lnSpc>
            </a:pPr>
            <a:r>
              <a:rPr lang="en-US" dirty="0"/>
              <a:t>In 2010 USCIS began the process of transferring A-Files of immigrants born more than 100 years ago to the National Archives.  </a:t>
            </a:r>
          </a:p>
          <a:p>
            <a:pPr>
              <a:lnSpc>
                <a:spcPct val="110000"/>
              </a:lnSpc>
            </a:pPr>
            <a:r>
              <a:rPr lang="en-US" dirty="0"/>
              <a:t>The vast majority of A-Files remain in USCIS custody.</a:t>
            </a:r>
          </a:p>
          <a:p>
            <a:pPr>
              <a:lnSpc>
                <a:spcPct val="110000"/>
              </a:lnSpc>
            </a:pPr>
            <a:r>
              <a:rPr lang="en-US" sz="1900" dirty="0">
                <a:hlinkClick r:id="rId2"/>
              </a:rPr>
              <a:t>https://www.uscis.gov/records/genealogy/historical-record-series/a-files-image-gallery</a:t>
            </a:r>
            <a:endParaRPr lang="en-US" sz="19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8A00C-3A17-C6EC-7FCB-BA3B107C2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50" y="2422031"/>
            <a:ext cx="45910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39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1E8647-CD60-8DD6-BFA0-673A90A2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Documents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1E05DF-8848-D67E-A7F2-737A8EBCB6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Birth certificates</a:t>
            </a:r>
          </a:p>
          <a:p>
            <a:r>
              <a:rPr lang="en-US" dirty="0"/>
              <a:t>Police records</a:t>
            </a:r>
          </a:p>
          <a:p>
            <a:r>
              <a:rPr lang="en-US" dirty="0"/>
              <a:t>Health records</a:t>
            </a:r>
          </a:p>
          <a:p>
            <a:r>
              <a:rPr lang="en-US" dirty="0"/>
              <a:t>Naturalization document</a:t>
            </a:r>
          </a:p>
          <a:p>
            <a:r>
              <a:rPr lang="en-US" dirty="0"/>
              <a:t>Country of origin</a:t>
            </a:r>
          </a:p>
          <a:p>
            <a:r>
              <a:rPr lang="en-US" dirty="0"/>
              <a:t>Photographs </a:t>
            </a:r>
          </a:p>
          <a:p>
            <a:r>
              <a:rPr lang="en-US" dirty="0"/>
              <a:t>Registration documents</a:t>
            </a:r>
          </a:p>
          <a:p>
            <a:r>
              <a:rPr lang="en-US" dirty="0"/>
              <a:t>Next of kin in their homeland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1C021E-EC66-E964-654A-FDFAED56C32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Port of entry document/s</a:t>
            </a:r>
          </a:p>
          <a:p>
            <a:r>
              <a:rPr lang="en-US" dirty="0"/>
              <a:t>Application for immigration documents</a:t>
            </a:r>
          </a:p>
          <a:p>
            <a:r>
              <a:rPr lang="en-US" dirty="0"/>
              <a:t>Declaration of Intention</a:t>
            </a:r>
          </a:p>
          <a:p>
            <a:r>
              <a:rPr lang="en-US" dirty="0"/>
              <a:t>Petition for Naturalization</a:t>
            </a:r>
          </a:p>
          <a:p>
            <a:r>
              <a:rPr lang="en-US" dirty="0"/>
              <a:t>Affidavit for support of application for VISA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96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ABCE-77A9-3891-83FE-9D04B0A49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Search – Information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7DB60-26F8-37B6-804B-D47D7F77E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426422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Need to know</a:t>
            </a:r>
          </a:p>
          <a:p>
            <a:pPr lvl="1"/>
            <a:r>
              <a:rPr lang="en-US" sz="2400" dirty="0"/>
              <a:t>Family member’s </a:t>
            </a:r>
          </a:p>
          <a:p>
            <a:pPr lvl="2"/>
            <a:r>
              <a:rPr lang="en-US" sz="2000" dirty="0"/>
              <a:t>Name</a:t>
            </a:r>
          </a:p>
          <a:p>
            <a:pPr lvl="3"/>
            <a:r>
              <a:rPr lang="en-US" sz="1800" dirty="0"/>
              <a:t>First</a:t>
            </a:r>
          </a:p>
          <a:p>
            <a:pPr lvl="3"/>
            <a:r>
              <a:rPr lang="en-US" sz="1800" dirty="0"/>
              <a:t>Last</a:t>
            </a:r>
          </a:p>
          <a:p>
            <a:pPr lvl="3"/>
            <a:r>
              <a:rPr lang="en-US" sz="1800" dirty="0"/>
              <a:t>Alias Names </a:t>
            </a:r>
          </a:p>
          <a:p>
            <a:pPr lvl="2"/>
            <a:r>
              <a:rPr lang="en-US" sz="2000" dirty="0"/>
              <a:t>Date of birth</a:t>
            </a:r>
          </a:p>
          <a:p>
            <a:pPr lvl="3"/>
            <a:r>
              <a:rPr lang="en-US" sz="1800" dirty="0"/>
              <a:t>Year</a:t>
            </a:r>
          </a:p>
          <a:p>
            <a:pPr lvl="3"/>
            <a:r>
              <a:rPr lang="en-US" sz="1800" dirty="0"/>
              <a:t>Month</a:t>
            </a:r>
          </a:p>
          <a:p>
            <a:pPr lvl="3"/>
            <a:r>
              <a:rPr lang="en-US" sz="1800" dirty="0"/>
              <a:t>Day</a:t>
            </a:r>
          </a:p>
          <a:p>
            <a:pPr lvl="2"/>
            <a:r>
              <a:rPr lang="en-US" sz="2000" dirty="0"/>
              <a:t>Place of birth</a:t>
            </a:r>
          </a:p>
          <a:p>
            <a:pPr lvl="3"/>
            <a:r>
              <a:rPr lang="en-US" sz="1800" dirty="0"/>
              <a:t>Country and city</a:t>
            </a:r>
            <a:endParaRPr lang="en-US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DAE316-D985-512D-8431-02E80D8DD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5082585" cy="3599316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Date of arrival to the USA</a:t>
            </a:r>
          </a:p>
          <a:p>
            <a:pPr lvl="1"/>
            <a:r>
              <a:rPr lang="en-US" dirty="0"/>
              <a:t>The City/Location to which they went</a:t>
            </a:r>
          </a:p>
          <a:p>
            <a:pPr lvl="1"/>
            <a:r>
              <a:rPr lang="en-US" dirty="0"/>
              <a:t>Relatives</a:t>
            </a:r>
          </a:p>
          <a:p>
            <a:pPr lvl="2"/>
            <a:r>
              <a:rPr lang="en-US" dirty="0"/>
              <a:t>Spouses</a:t>
            </a:r>
          </a:p>
          <a:p>
            <a:pPr lvl="2"/>
            <a:r>
              <a:rPr lang="en-US" dirty="0"/>
              <a:t>Children </a:t>
            </a:r>
          </a:p>
          <a:p>
            <a:pPr lvl="2"/>
            <a:r>
              <a:rPr lang="en-US" dirty="0"/>
              <a:t>Siblings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000" dirty="0"/>
              <a:t>Sources for this information</a:t>
            </a:r>
          </a:p>
          <a:p>
            <a:pPr lvl="1"/>
            <a:r>
              <a:rPr lang="en-US" sz="2600" dirty="0"/>
              <a:t>Passenger lists</a:t>
            </a:r>
          </a:p>
          <a:p>
            <a:pPr lvl="1"/>
            <a:r>
              <a:rPr lang="en-US" sz="2600" dirty="0"/>
              <a:t>Family Records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411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841A-1FC2-FAEC-054B-FB9BF505B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707263" cy="1080938"/>
          </a:xfrm>
        </p:spPr>
        <p:txBody>
          <a:bodyPr>
            <a:normAutofit/>
          </a:bodyPr>
          <a:lstStyle/>
          <a:p>
            <a:r>
              <a:rPr lang="en-US" dirty="0"/>
              <a:t>USCIS Genealogy - </a:t>
            </a:r>
            <a:r>
              <a:rPr lang="en-US" sz="3200" dirty="0"/>
              <a:t>How Does the Process Work?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76B3E-3DBF-9218-844D-4549E023D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44" y="2505456"/>
            <a:ext cx="6147199" cy="35993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Start with USCIS Genealogy Page</a:t>
            </a:r>
          </a:p>
          <a:p>
            <a:pPr lvl="1"/>
            <a:r>
              <a:rPr lang="en-US" dirty="0">
                <a:hlinkClick r:id="rId2"/>
              </a:rPr>
              <a:t>https://www.uscis.gov/records/genealogy</a:t>
            </a:r>
            <a:r>
              <a:rPr lang="en-US" dirty="0"/>
              <a:t> </a:t>
            </a:r>
          </a:p>
          <a:p>
            <a:r>
              <a:rPr lang="en-US" dirty="0"/>
              <a:t>Need to have a Case ID </a:t>
            </a:r>
          </a:p>
          <a:p>
            <a:r>
              <a:rPr lang="en-US" dirty="0"/>
              <a:t>Order an Index or Search Request</a:t>
            </a:r>
          </a:p>
          <a:p>
            <a:pPr lvl="1"/>
            <a:r>
              <a:rPr lang="en-US" dirty="0"/>
              <a:t>Requesting Records - Starting Your Search</a:t>
            </a:r>
          </a:p>
          <a:p>
            <a:pPr lvl="1"/>
            <a:r>
              <a:rPr lang="en-US" dirty="0">
                <a:solidFill>
                  <a:srgbClr val="FFAE3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https://genealogy.uscis.dhs.gov/#/</a:t>
            </a:r>
            <a:endParaRPr lang="en-US" dirty="0"/>
          </a:p>
          <a:p>
            <a:r>
              <a:rPr lang="en-US" dirty="0"/>
              <a:t>Index Search Request (RED BOX)</a:t>
            </a:r>
          </a:p>
          <a:p>
            <a:pPr lvl="1"/>
            <a:r>
              <a:rPr lang="en-US" dirty="0">
                <a:hlinkClick r:id="rId4"/>
              </a:rPr>
              <a:t>https://genealogy.uscis.dhs.gov/#/search</a:t>
            </a:r>
            <a:r>
              <a:rPr lang="en-US" dirty="0"/>
              <a:t> </a:t>
            </a:r>
          </a:p>
          <a:p>
            <a:r>
              <a:rPr lang="en-US" dirty="0"/>
              <a:t>Record Request with Case ID</a:t>
            </a:r>
          </a:p>
          <a:p>
            <a:pPr lvl="1"/>
            <a:r>
              <a:rPr lang="en-US" dirty="0">
                <a:hlinkClick r:id="rId5"/>
              </a:rPr>
              <a:t>https://genealogy.uscis.dhs.gov/#/cases/id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0CDC0-0BF9-CF69-6501-766444CED5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343" y="2064350"/>
            <a:ext cx="5668166" cy="46774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FA071B-8276-D0BB-F613-942FA553DF08}"/>
              </a:ext>
            </a:extLst>
          </p:cNvPr>
          <p:cNvSpPr/>
          <p:nvPr/>
        </p:nvSpPr>
        <p:spPr>
          <a:xfrm>
            <a:off x="8897112" y="3913632"/>
            <a:ext cx="249631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7F4AAE-CE86-4908-4A8B-40A95AC17C8A}"/>
              </a:ext>
            </a:extLst>
          </p:cNvPr>
          <p:cNvCxnSpPr>
            <a:cxnSpLocks/>
          </p:cNvCxnSpPr>
          <p:nvPr/>
        </p:nvCxnSpPr>
        <p:spPr>
          <a:xfrm flipV="1">
            <a:off x="5157216" y="3913632"/>
            <a:ext cx="3739896" cy="68580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230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234CD-04B5-E977-BF95-A096222D1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Search Process – Index Search Request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AD37BEE-ED92-1F2F-2E41-6CE35B1CD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5211977" cy="4393112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en-US" sz="2000" u="sng" dirty="0"/>
              <a:t>First – Index Search Request</a:t>
            </a:r>
          </a:p>
          <a:p>
            <a:pPr marL="800100" lvl="1" indent="-342900">
              <a:buAutoNum type="arabicParenR"/>
            </a:pPr>
            <a:r>
              <a:rPr lang="en-US" sz="1600" dirty="0"/>
              <a:t>Start a “Index Search Request” </a:t>
            </a:r>
          </a:p>
          <a:p>
            <a:pPr marL="800100" lvl="1" indent="-342900">
              <a:buAutoNum type="arabicParenR"/>
            </a:pPr>
            <a:r>
              <a:rPr lang="en-US" sz="1600" dirty="0"/>
              <a:t>It will cost $65.00</a:t>
            </a:r>
          </a:p>
          <a:p>
            <a:pPr marL="1257300" lvl="2" indent="-342900">
              <a:buAutoNum type="arabicParenR"/>
            </a:pPr>
            <a:r>
              <a:rPr lang="en-US" sz="1100" dirty="0"/>
              <a:t>Remember your answer to your “Secret Question” when you submit the application</a:t>
            </a:r>
          </a:p>
          <a:p>
            <a:pPr marL="800100" lvl="1" indent="-342900">
              <a:buAutoNum type="arabicParenR"/>
            </a:pPr>
            <a:r>
              <a:rPr lang="en-US" sz="1600" dirty="0"/>
              <a:t>If there is a record for the person you will receive a Case ID number</a:t>
            </a:r>
          </a:p>
          <a:p>
            <a:pPr marL="342900" indent="-342900">
              <a:buAutoNum type="arabicParenR"/>
            </a:pPr>
            <a:r>
              <a:rPr lang="en-US" sz="2000" u="sng" dirty="0"/>
              <a:t>Second – Record Request</a:t>
            </a:r>
          </a:p>
          <a:p>
            <a:pPr marL="800100" lvl="1" indent="-342900">
              <a:buAutoNum type="arabicParenR"/>
            </a:pPr>
            <a:r>
              <a:rPr lang="en-US" sz="1600" dirty="0"/>
              <a:t>With the Case ID select the “Record Request with Case ID”</a:t>
            </a:r>
          </a:p>
          <a:p>
            <a:pPr marL="800100" lvl="1" indent="-342900">
              <a:buAutoNum type="arabicParenR"/>
            </a:pPr>
            <a:r>
              <a:rPr lang="en-US" sz="1600" dirty="0"/>
              <a:t>Enter the information requested</a:t>
            </a:r>
          </a:p>
          <a:p>
            <a:pPr marL="800100" lvl="1" indent="-342900">
              <a:buAutoNum type="arabicParenR"/>
            </a:pPr>
            <a:r>
              <a:rPr lang="en-US" sz="1600" dirty="0"/>
              <a:t>It will cost $65.00</a:t>
            </a:r>
          </a:p>
          <a:p>
            <a:pPr marL="800100" lvl="1" indent="-342900">
              <a:buAutoNum type="arabicParenR"/>
            </a:pPr>
            <a:r>
              <a:rPr lang="en-US" sz="1600" dirty="0"/>
              <a:t>Records will then be provided by</a:t>
            </a:r>
          </a:p>
          <a:p>
            <a:pPr marL="1257300" lvl="2" indent="-342900">
              <a:buAutoNum type="arabicParenR"/>
            </a:pPr>
            <a:r>
              <a:rPr lang="en-US" sz="1100" dirty="0"/>
              <a:t>Via USPS</a:t>
            </a:r>
          </a:p>
          <a:p>
            <a:pPr marL="1257300" lvl="2" indent="-342900">
              <a:buAutoNum type="arabicParenR"/>
            </a:pPr>
            <a:r>
              <a:rPr lang="en-US" sz="1100" dirty="0"/>
              <a:t>Via USCIS MyAccount</a:t>
            </a:r>
          </a:p>
          <a:p>
            <a:pPr marL="800100" lvl="1" indent="-342900">
              <a:buAutoNum type="arabicParenR"/>
            </a:pPr>
            <a:r>
              <a:rPr lang="en-US" sz="1600" dirty="0"/>
              <a:t>Delivery depends upon your selection</a:t>
            </a:r>
          </a:p>
          <a:p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A8E4C0-5A30-4755-B155-08BB36C8E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17104" y="2336872"/>
            <a:ext cx="2647788" cy="359878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F88DC-88C3-EED8-26ED-8515497E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105" y="2499152"/>
            <a:ext cx="2647788" cy="32388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75042C6-6A6E-4F79-A746-797431EA8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9664" y="2336872"/>
            <a:ext cx="2673942" cy="359878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0457FD-2107-4466-DFD5-709FAE460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820" y="2892491"/>
            <a:ext cx="2691416" cy="22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05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BB02-908F-DB10-8BEC-813598354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- Index Search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43525-688A-AD58-A602-A6BCCDDBE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78119"/>
            <a:ext cx="4962165" cy="4040787"/>
          </a:xfrm>
        </p:spPr>
        <p:txBody>
          <a:bodyPr>
            <a:normAutofit/>
          </a:bodyPr>
          <a:lstStyle/>
          <a:p>
            <a:r>
              <a:rPr lang="en-US" dirty="0"/>
              <a:t>Enter the information as indicated in the application</a:t>
            </a:r>
          </a:p>
          <a:p>
            <a:r>
              <a:rPr lang="en-US" dirty="0"/>
              <a:t>Includes your information</a:t>
            </a:r>
          </a:p>
          <a:p>
            <a:r>
              <a:rPr lang="en-US" dirty="0"/>
              <a:t>Then the person for whom you are searching</a:t>
            </a:r>
          </a:p>
          <a:p>
            <a:r>
              <a:rPr lang="en-US" dirty="0"/>
              <a:t>Include any supporting documents (pdf, jpg)</a:t>
            </a:r>
          </a:p>
          <a:p>
            <a:r>
              <a:rPr lang="en-US" dirty="0"/>
              <a:t>Submit and Pay</a:t>
            </a:r>
          </a:p>
          <a:p>
            <a:r>
              <a:rPr lang="en-US" sz="1600" dirty="0">
                <a:hlinkClick r:id="rId2"/>
              </a:rPr>
              <a:t>https://genealogy.uscis.dhs.gov/#/search</a:t>
            </a:r>
            <a:r>
              <a:rPr lang="en-US" sz="1600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06932-0B7F-7996-F75A-3DEA8831E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23432"/>
            <a:ext cx="3807399" cy="3108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E536B9-5501-0B4A-E09D-17F2599EF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436" y="2548435"/>
            <a:ext cx="4260912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F4E5D2-D3F7-1BCB-11FC-F3D7619146D0}"/>
              </a:ext>
            </a:extLst>
          </p:cNvPr>
          <p:cNvSpPr txBox="1"/>
          <p:nvPr/>
        </p:nvSpPr>
        <p:spPr>
          <a:xfrm>
            <a:off x="9850311" y="5377271"/>
            <a:ext cx="2265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Outcome </a:t>
            </a:r>
          </a:p>
          <a:p>
            <a:pPr algn="ctr"/>
            <a:r>
              <a:rPr lang="en-US" sz="3600" b="1" dirty="0"/>
              <a:t>“Case ID”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203AB2-D5A6-6E0A-0FCB-EEA50C7EDFAF}"/>
              </a:ext>
            </a:extLst>
          </p:cNvPr>
          <p:cNvCxnSpPr>
            <a:cxnSpLocks/>
          </p:cNvCxnSpPr>
          <p:nvPr/>
        </p:nvCxnSpPr>
        <p:spPr>
          <a:xfrm>
            <a:off x="10203532" y="5190256"/>
            <a:ext cx="891596" cy="18701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10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01C4A-8901-30A7-E419-A845703D8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Information on Relatives that Immigrated to the United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FAC82-3AFE-9A9F-2067-47F914AF1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69944"/>
          </a:xfrm>
        </p:spPr>
        <p:txBody>
          <a:bodyPr>
            <a:normAutofit/>
          </a:bodyPr>
          <a:lstStyle/>
          <a:p>
            <a:r>
              <a:rPr lang="en-US" sz="2800" dirty="0"/>
              <a:t>United States Citizenship and Immigration Services (USCIS) Genealogy</a:t>
            </a:r>
          </a:p>
          <a:p>
            <a:pPr lvl="1"/>
            <a:r>
              <a:rPr lang="en-US" sz="2400" dirty="0">
                <a:hlinkClick r:id="rId2"/>
              </a:rPr>
              <a:t>https://genealogy.uscis.dhs.gov/#/</a:t>
            </a:r>
            <a:r>
              <a:rPr lang="en-US" sz="2400" dirty="0"/>
              <a:t> </a:t>
            </a:r>
          </a:p>
          <a:p>
            <a:r>
              <a:rPr lang="en-US" sz="2800" dirty="0"/>
              <a:t>About </a:t>
            </a:r>
            <a:r>
              <a:rPr lang="en-US" sz="2800"/>
              <a:t>the USCIS Genealogy </a:t>
            </a:r>
            <a:r>
              <a:rPr lang="en-US" sz="2800" dirty="0"/>
              <a:t>Program</a:t>
            </a:r>
          </a:p>
          <a:p>
            <a:pPr lvl="1"/>
            <a:r>
              <a:rPr lang="en-US" sz="2400" dirty="0">
                <a:hlinkClick r:id="rId3"/>
              </a:rPr>
              <a:t>https://www.uscis.gov/records/genealogy</a:t>
            </a:r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B65E1CF-52CA-A57B-6D72-04EB843BA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903365"/>
            <a:ext cx="5545360" cy="166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6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4FC32B-9249-D2B6-EEFC-3586464E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 – Record Request with Case ID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040A4B-6542-0882-2DF0-81EB66659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76" y="5797296"/>
            <a:ext cx="9962622" cy="77461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https://genealogy.uscis.dhs.gov/#/cases/id</a:t>
            </a:r>
            <a:r>
              <a:rPr lang="en-US" dirty="0"/>
              <a:t> </a:t>
            </a:r>
          </a:p>
          <a:p>
            <a:r>
              <a:rPr lang="en-US" dirty="0"/>
              <a:t>Provides status update on finding and delivering records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A45DF-35D5-0933-7CC9-409F8A998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760" y="2221147"/>
            <a:ext cx="5015613" cy="33151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6296FD-932E-21D9-61B6-1EBBB9EAA48C}"/>
              </a:ext>
            </a:extLst>
          </p:cNvPr>
          <p:cNvSpPr txBox="1"/>
          <p:nvPr/>
        </p:nvSpPr>
        <p:spPr>
          <a:xfrm>
            <a:off x="0" y="2806915"/>
            <a:ext cx="2271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Have Case ID,</a:t>
            </a:r>
          </a:p>
          <a:p>
            <a:pPr algn="ctr"/>
            <a:r>
              <a:rPr lang="en-US" sz="2400" b="1" dirty="0"/>
              <a:t>Choose Record Request with Case ID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8EE00D-8244-D400-C663-A0C264CAE553}"/>
              </a:ext>
            </a:extLst>
          </p:cNvPr>
          <p:cNvCxnSpPr>
            <a:cxnSpLocks/>
          </p:cNvCxnSpPr>
          <p:nvPr/>
        </p:nvCxnSpPr>
        <p:spPr>
          <a:xfrm>
            <a:off x="2124470" y="3842375"/>
            <a:ext cx="897564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97C6CA-0A8A-E111-54D3-37DDA820795D}"/>
              </a:ext>
            </a:extLst>
          </p:cNvPr>
          <p:cNvCxnSpPr>
            <a:cxnSpLocks/>
          </p:cNvCxnSpPr>
          <p:nvPr/>
        </p:nvCxnSpPr>
        <p:spPr>
          <a:xfrm>
            <a:off x="5331616" y="3418568"/>
            <a:ext cx="1706144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BCD1CE-D673-CED9-6A22-78B8CA59A5BA}"/>
              </a:ext>
            </a:extLst>
          </p:cNvPr>
          <p:cNvCxnSpPr>
            <a:cxnSpLocks/>
          </p:cNvCxnSpPr>
          <p:nvPr/>
        </p:nvCxnSpPr>
        <p:spPr>
          <a:xfrm flipV="1">
            <a:off x="5618102" y="3902741"/>
            <a:ext cx="1419658" cy="65400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D31D0AF-7755-42BB-7978-FE0B8ACCF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034" y="2351639"/>
            <a:ext cx="2271365" cy="33151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60D371-75D6-50E3-F052-9218B3370616}"/>
              </a:ext>
            </a:extLst>
          </p:cNvPr>
          <p:cNvSpPr txBox="1"/>
          <p:nvPr/>
        </p:nvSpPr>
        <p:spPr>
          <a:xfrm>
            <a:off x="5487250" y="2015238"/>
            <a:ext cx="1446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Then Enter Case ID,</a:t>
            </a:r>
          </a:p>
        </p:txBody>
      </p:sp>
    </p:spTree>
    <p:extLst>
      <p:ext uri="{BB962C8B-B14F-4D97-AF65-F5344CB8AC3E}">
        <p14:creationId xmlns:p14="http://schemas.microsoft.com/office/powerpoint/2010/main" val="3890107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DE121-DCEA-4A34-74F7-32633AC61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700296" cy="1080938"/>
          </a:xfrm>
        </p:spPr>
        <p:txBody>
          <a:bodyPr/>
          <a:lstStyle/>
          <a:p>
            <a:r>
              <a:rPr lang="en-US" dirty="0"/>
              <a:t>Recommendation – USCIS Account 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1F87E-C41F-7BCB-323B-D4B660EF1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788868" cy="3599316"/>
          </a:xfrm>
        </p:spPr>
        <p:txBody>
          <a:bodyPr>
            <a:normAutofit/>
          </a:bodyPr>
          <a:lstStyle/>
          <a:p>
            <a:r>
              <a:rPr lang="en-US" sz="2800" dirty="0"/>
              <a:t>Skip the USPS delivery of a hard copy</a:t>
            </a:r>
          </a:p>
          <a:p>
            <a:r>
              <a:rPr lang="en-US" sz="2800" dirty="0"/>
              <a:t>Establish a USCIS MyAccount</a:t>
            </a:r>
          </a:p>
          <a:p>
            <a:r>
              <a:rPr lang="en-US" sz="2800" dirty="0"/>
              <a:t>Obtain the digital copies of the records that were download to the account after requesting USCIS Genealogical records</a:t>
            </a:r>
          </a:p>
          <a:p>
            <a:pPr lvl="1"/>
            <a:r>
              <a:rPr lang="en-US" sz="2400" dirty="0"/>
              <a:t>Sign up for receiving information digitally</a:t>
            </a:r>
          </a:p>
          <a:p>
            <a:pPr lvl="1"/>
            <a:r>
              <a:rPr lang="en-US" sz="2400" dirty="0"/>
              <a:t>Need to select this delivery method during Record Request submission </a:t>
            </a:r>
          </a:p>
          <a:p>
            <a:r>
              <a:rPr lang="en-US" sz="2800" dirty="0"/>
              <a:t>What is the link for the USCIS MyAccount website</a:t>
            </a:r>
          </a:p>
          <a:p>
            <a:pPr lvl="1"/>
            <a:r>
              <a:rPr lang="en-US" sz="2400" dirty="0">
                <a:hlinkClick r:id="rId2"/>
              </a:rPr>
              <a:t>https://myaccount.uscis.gov/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7321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27695-5BEC-531F-BC88-128022F7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USCIS Login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E0F20-2BE4-8B07-E899-C624C4A21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857" y="2182941"/>
            <a:ext cx="2834641" cy="4127935"/>
          </a:xfrm>
        </p:spPr>
        <p:txBody>
          <a:bodyPr>
            <a:normAutofit/>
          </a:bodyPr>
          <a:lstStyle/>
          <a:p>
            <a:r>
              <a:rPr lang="en-US" sz="2000" dirty="0"/>
              <a:t>Very important to select the “First” button first</a:t>
            </a:r>
          </a:p>
          <a:p>
            <a:r>
              <a:rPr lang="en-US" sz="2000" dirty="0"/>
              <a:t>If you select one of the others, you will have to wait 24 hours to get into your documents 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3E3B62-C0E8-AD9D-C6C1-62D0C6282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81" y="2171835"/>
            <a:ext cx="2689322" cy="4137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40769B-C974-DC6A-9B73-575601C72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720" y="2171835"/>
            <a:ext cx="2788920" cy="40973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B2732B-10D5-A13D-645A-2359DEB00C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r="8463"/>
          <a:stretch/>
        </p:blipFill>
        <p:spPr>
          <a:xfrm>
            <a:off x="8669498" y="2080301"/>
            <a:ext cx="3428014" cy="412224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9F831F0-B159-4F57-B647-AB830ED4A346}"/>
              </a:ext>
            </a:extLst>
          </p:cNvPr>
          <p:cNvSpPr/>
          <p:nvPr/>
        </p:nvSpPr>
        <p:spPr>
          <a:xfrm>
            <a:off x="8509910" y="4511040"/>
            <a:ext cx="2349022" cy="827314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00832A-1C65-3D8B-8A69-79DF14FF1C54}"/>
              </a:ext>
            </a:extLst>
          </p:cNvPr>
          <p:cNvSpPr txBox="1"/>
          <p:nvPr/>
        </p:nvSpPr>
        <p:spPr>
          <a:xfrm>
            <a:off x="3404268" y="6269137"/>
            <a:ext cx="1673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Verify it is you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9E6086-E0BB-CD08-A8D6-B728EE728246}"/>
              </a:ext>
            </a:extLst>
          </p:cNvPr>
          <p:cNvSpPr txBox="1"/>
          <p:nvPr/>
        </p:nvSpPr>
        <p:spPr>
          <a:xfrm>
            <a:off x="509016" y="6355002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 into account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056740-9359-73B6-569A-F54325E05ED1}"/>
              </a:ext>
            </a:extLst>
          </p:cNvPr>
          <p:cNvSpPr txBox="1"/>
          <p:nvPr/>
        </p:nvSpPr>
        <p:spPr>
          <a:xfrm>
            <a:off x="8623778" y="6216503"/>
            <a:ext cx="3428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Must select the “First” button First to get to documents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7D032A3B-64E5-AE87-B525-3EC7A209C224}"/>
              </a:ext>
            </a:extLst>
          </p:cNvPr>
          <p:cNvSpPr txBox="1"/>
          <p:nvPr/>
        </p:nvSpPr>
        <p:spPr>
          <a:xfrm>
            <a:off x="7141314" y="4542676"/>
            <a:ext cx="1258559" cy="559675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One!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621407-C405-667C-03A6-49A15732AC55}"/>
              </a:ext>
            </a:extLst>
          </p:cNvPr>
          <p:cNvCxnSpPr>
            <a:cxnSpLocks/>
          </p:cNvCxnSpPr>
          <p:nvPr/>
        </p:nvCxnSpPr>
        <p:spPr>
          <a:xfrm>
            <a:off x="7251192" y="4907824"/>
            <a:ext cx="1148681" cy="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015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A2EE-B782-DB28-9FB0-1BDA51D95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USCIS Login Process, </a:t>
            </a:r>
            <a:r>
              <a:rPr lang="en-US" dirty="0" err="1"/>
              <a:t>Cont</a:t>
            </a:r>
            <a:r>
              <a:rPr lang="en-US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D204DD-6F3B-87E1-9E74-95A6D323C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88" y="2871428"/>
            <a:ext cx="5377563" cy="35988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C88B20-C173-34B3-AA39-30A717921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917" y="2847044"/>
            <a:ext cx="6014971" cy="312216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2FC7314-373C-5844-B137-663F0659783A}"/>
              </a:ext>
            </a:extLst>
          </p:cNvPr>
          <p:cNvSpPr/>
          <p:nvPr/>
        </p:nvSpPr>
        <p:spPr>
          <a:xfrm>
            <a:off x="4469839" y="3139440"/>
            <a:ext cx="1246738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39C8B3-0B03-27DC-F091-00B73A17CF49}"/>
              </a:ext>
            </a:extLst>
          </p:cNvPr>
          <p:cNvSpPr/>
          <p:nvPr/>
        </p:nvSpPr>
        <p:spPr>
          <a:xfrm>
            <a:off x="5868332" y="4049067"/>
            <a:ext cx="1520019" cy="504645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2CC5D2-0D07-09F4-E09A-4053CA904A03}"/>
              </a:ext>
            </a:extLst>
          </p:cNvPr>
          <p:cNvSpPr txBox="1"/>
          <p:nvPr/>
        </p:nvSpPr>
        <p:spPr>
          <a:xfrm>
            <a:off x="7552945" y="3959352"/>
            <a:ext cx="248716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en-US" dirty="0"/>
              <a:t>This is set to 6 months but can be adjusted to any time range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1786B8-0CCF-8959-13E1-9F867D0DD83A}"/>
              </a:ext>
            </a:extLst>
          </p:cNvPr>
          <p:cNvSpPr txBox="1"/>
          <p:nvPr/>
        </p:nvSpPr>
        <p:spPr>
          <a:xfrm>
            <a:off x="2276130" y="2163431"/>
            <a:ext cx="321112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Choose “View My Requests”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CF5172-FE95-89C4-0145-11F2F8342892}"/>
              </a:ext>
            </a:extLst>
          </p:cNvPr>
          <p:cNvSpPr txBox="1"/>
          <p:nvPr/>
        </p:nvSpPr>
        <p:spPr>
          <a:xfrm>
            <a:off x="6299159" y="6122282"/>
            <a:ext cx="499473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3) Next choose the record you want and then can download the PDF files</a:t>
            </a:r>
          </a:p>
        </p:txBody>
      </p:sp>
    </p:spTree>
    <p:extLst>
      <p:ext uri="{BB962C8B-B14F-4D97-AF65-F5344CB8AC3E}">
        <p14:creationId xmlns:p14="http://schemas.microsoft.com/office/powerpoint/2010/main" val="2599021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DE121-DCEA-4A34-74F7-32633AC61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may Receive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1F87E-C41F-7BCB-323B-D4B660EF1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2"/>
            <a:ext cx="4591050" cy="4073071"/>
          </a:xfrm>
        </p:spPr>
        <p:txBody>
          <a:bodyPr>
            <a:normAutofit/>
          </a:bodyPr>
          <a:lstStyle/>
          <a:p>
            <a:r>
              <a:rPr lang="en-US" dirty="0"/>
              <a:t>The contents for each immigrant will vary</a:t>
            </a:r>
          </a:p>
          <a:p>
            <a:r>
              <a:rPr lang="en-US" dirty="0"/>
              <a:t>Depends upon</a:t>
            </a:r>
          </a:p>
          <a:p>
            <a:pPr lvl="1"/>
            <a:r>
              <a:rPr lang="en-US" dirty="0"/>
              <a:t>what the immigrant submitted </a:t>
            </a:r>
          </a:p>
          <a:p>
            <a:pPr lvl="1"/>
            <a:r>
              <a:rPr lang="en-US" dirty="0"/>
              <a:t>how far along they were in their naturalization process </a:t>
            </a:r>
          </a:p>
          <a:p>
            <a:pPr lvl="1"/>
            <a:r>
              <a:rPr lang="en-US" dirty="0"/>
              <a:t>what USCIS actually retained and can find </a:t>
            </a:r>
          </a:p>
          <a:p>
            <a:endParaRPr lang="en-US" dirty="0"/>
          </a:p>
        </p:txBody>
      </p:sp>
      <p:pic>
        <p:nvPicPr>
          <p:cNvPr id="4" name="Picture 3" descr="A close-up of a document&#10;&#10;Description automatically generated with medium confidence">
            <a:extLst>
              <a:ext uri="{FF2B5EF4-FFF2-40B4-BE49-F238E27FC236}">
                <a16:creationId xmlns:a16="http://schemas.microsoft.com/office/drawing/2014/main" id="{A88E131A-D1DE-6DC4-A000-15663A12D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011" y="2077974"/>
            <a:ext cx="3617747" cy="2702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8BCB5F-D909-973B-BEED-DDD8AA11E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355" y="3150108"/>
            <a:ext cx="45910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82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84A1F-E9CD-289F-C547-8FFF046D5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USCIS Fee Schedule and Changes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25886-E3E2-9EC5-64E4-D40C65F81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189" y="5736186"/>
            <a:ext cx="9613861" cy="73717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lvl="1"/>
            <a:r>
              <a:rPr lang="en-US" dirty="0">
                <a:hlinkClick r:id="rId2"/>
              </a:rPr>
              <a:t>https://www.uscis.gov/records/genealogy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A78A5-7C6F-9A37-E43B-D3F418E8E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487" y="2196048"/>
            <a:ext cx="8730269" cy="337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95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1AF3D-7CA8-E778-E399-94047A753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USCIS Fee Schedule and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DFBFB-78D0-D62F-BDB7-1AC112AB7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65" y="5986149"/>
            <a:ext cx="9613861" cy="835356"/>
          </a:xfrm>
        </p:spPr>
        <p:txBody>
          <a:bodyPr/>
          <a:lstStyle/>
          <a:p>
            <a:endParaRPr lang="en-US" dirty="0"/>
          </a:p>
          <a:p>
            <a:pPr lvl="1"/>
            <a:r>
              <a:rPr lang="en-US" dirty="0">
                <a:hlinkClick r:id="rId2"/>
              </a:rPr>
              <a:t>https://www.uscis.gov/records/genealogy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C29C3-B258-6251-C574-DAD884592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53" y="2021715"/>
            <a:ext cx="8497486" cy="43821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FDD26D7-53F2-9A85-C92C-2FE8BB7DA07B}"/>
              </a:ext>
            </a:extLst>
          </p:cNvPr>
          <p:cNvSpPr/>
          <p:nvPr/>
        </p:nvSpPr>
        <p:spPr>
          <a:xfrm>
            <a:off x="776953" y="5606828"/>
            <a:ext cx="8497486" cy="6198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90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AC671-699B-9C14-FE0F-E82FE7E2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USCIS - Time to Complete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23E43-188C-583D-1AC2-4E954C90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Before COVID</a:t>
            </a:r>
          </a:p>
          <a:p>
            <a:pPr lvl="1"/>
            <a:r>
              <a:rPr lang="en-US" sz="2400" dirty="0"/>
              <a:t>Case ID – average 11 days, range from 7 to 17 days</a:t>
            </a:r>
          </a:p>
          <a:p>
            <a:pPr lvl="1"/>
            <a:r>
              <a:rPr lang="en-US" sz="2400" dirty="0"/>
              <a:t>Record – average 81 days, range from 23 to 227 days</a:t>
            </a:r>
          </a:p>
          <a:p>
            <a:r>
              <a:rPr lang="en-US" sz="2800" dirty="0"/>
              <a:t>After COVID</a:t>
            </a:r>
          </a:p>
          <a:p>
            <a:pPr lvl="1"/>
            <a:r>
              <a:rPr lang="en-US" sz="2400" dirty="0"/>
              <a:t>Case ID – averaging 322 days</a:t>
            </a:r>
          </a:p>
          <a:p>
            <a:pPr lvl="1"/>
            <a:r>
              <a:rPr lang="en-US" sz="2400" dirty="0"/>
              <a:t>Record – averaging 364 days</a:t>
            </a:r>
          </a:p>
          <a:p>
            <a:pPr lvl="1"/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3137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B1209-6688-D521-D923-60291F65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1CB2E-FEF9-4E9C-849B-876D2B296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066142" cy="3599316"/>
          </a:xfrm>
        </p:spPr>
        <p:txBody>
          <a:bodyPr/>
          <a:lstStyle/>
          <a:p>
            <a:r>
              <a:rPr lang="en-US" dirty="0"/>
              <a:t>There is a lot of potential information contained in these records</a:t>
            </a:r>
          </a:p>
          <a:p>
            <a:r>
              <a:rPr lang="en-US" dirty="0"/>
              <a:t>Will depend upon immigrants' arrival and what records were retained</a:t>
            </a:r>
          </a:p>
          <a:p>
            <a:r>
              <a:rPr lang="en-US" dirty="0"/>
              <a:t>Collect the facts about the immigrant</a:t>
            </a:r>
          </a:p>
          <a:p>
            <a:r>
              <a:rPr lang="en-US" dirty="0"/>
              <a:t>Documents are also helpful to submit to USCIS for the Case ID 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93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D743-DC70-D44A-B450-4A4B47A9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18DC7-06A0-4746-81CD-59D936886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3100" dirty="0"/>
              <a:t>Happy Hunting!</a:t>
            </a:r>
          </a:p>
        </p:txBody>
      </p:sp>
    </p:spTree>
    <p:extLst>
      <p:ext uri="{BB962C8B-B14F-4D97-AF65-F5344CB8AC3E}">
        <p14:creationId xmlns:p14="http://schemas.microsoft.com/office/powerpoint/2010/main" val="199961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A9367-78D4-D21C-1BF8-5A68AB0D6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USCIS - Genealogy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6FDAC-CBD3-FD35-95C0-2000B2995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4471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immigration laws/rules changed with time</a:t>
            </a:r>
          </a:p>
          <a:p>
            <a:pPr lvl="1"/>
            <a:r>
              <a:rPr lang="en-US" dirty="0"/>
              <a:t>From the colonial period to today</a:t>
            </a:r>
          </a:p>
          <a:p>
            <a:r>
              <a:rPr lang="en-US" dirty="0"/>
              <a:t>Immigrant Registration</a:t>
            </a:r>
          </a:p>
          <a:p>
            <a:pPr lvl="1"/>
            <a:r>
              <a:rPr lang="en-US" dirty="0"/>
              <a:t>Early 1900s the immigration process began to change</a:t>
            </a:r>
          </a:p>
          <a:p>
            <a:r>
              <a:rPr lang="en-US" dirty="0"/>
              <a:t>Immigrant Naturalization</a:t>
            </a:r>
          </a:p>
          <a:p>
            <a:pPr lvl="1"/>
            <a:r>
              <a:rPr lang="en-US" dirty="0"/>
              <a:t>The process became standardized as time progressed</a:t>
            </a:r>
          </a:p>
          <a:p>
            <a:r>
              <a:rPr lang="en-US" dirty="0"/>
              <a:t>As a result of these laws/rules, changes in the immigration process required additional documentation and it was retained</a:t>
            </a:r>
          </a:p>
          <a:p>
            <a:r>
              <a:rPr lang="en-US" dirty="0"/>
              <a:t>A Brief History of U.S. Immigration Policy from the Colonial Period to the Present Day</a:t>
            </a:r>
          </a:p>
          <a:p>
            <a:pPr lvl="1"/>
            <a:r>
              <a:rPr lang="en-US" dirty="0">
                <a:hlinkClick r:id="rId2"/>
              </a:rPr>
              <a:t>https://www.cato.org/policy-analysis/brief-history-us-immigration-policy-colonial-period-present-day#progressive-era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584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4FDCF-4B5D-0FD4-A5A6-04F7ACE16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Records Available &amp; What Time Periods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161E8-1155-1133-5B5A-D13EC59E7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423108" cy="425551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C-Files</a:t>
            </a:r>
          </a:p>
          <a:p>
            <a:pPr lvl="1"/>
            <a:r>
              <a:rPr lang="en-US" dirty="0"/>
              <a:t>Between Sept 27, 1906 to Mar 31, 1956</a:t>
            </a:r>
          </a:p>
          <a:p>
            <a:r>
              <a:rPr lang="en-US" dirty="0"/>
              <a:t>Registry Files</a:t>
            </a:r>
          </a:p>
          <a:p>
            <a:pPr lvl="1"/>
            <a:r>
              <a:rPr lang="en-US" dirty="0"/>
              <a:t>Entered the United States prior to July 1, 1924</a:t>
            </a:r>
          </a:p>
          <a:p>
            <a:r>
              <a:rPr lang="en-US" dirty="0"/>
              <a:t>Visa Files</a:t>
            </a:r>
          </a:p>
          <a:p>
            <a:pPr lvl="1"/>
            <a:r>
              <a:rPr lang="en-US" dirty="0"/>
              <a:t>Took effect on July 1, 1924</a:t>
            </a:r>
          </a:p>
          <a:p>
            <a:r>
              <a:rPr lang="en-US" dirty="0"/>
              <a:t>Alien Registration Forms (AR-2s)</a:t>
            </a:r>
          </a:p>
          <a:p>
            <a:pPr lvl="1"/>
            <a:r>
              <a:rPr lang="en-US" dirty="0"/>
              <a:t>Between August 1940 and March 31, 1944</a:t>
            </a:r>
          </a:p>
          <a:p>
            <a:r>
              <a:rPr lang="en-US" dirty="0"/>
              <a:t>A-Files</a:t>
            </a:r>
          </a:p>
          <a:p>
            <a:pPr lvl="1"/>
            <a:r>
              <a:rPr lang="en-US" dirty="0"/>
              <a:t>Immigrant who arrived after April 1, 1944, or who naturalized after April 1, 1956</a:t>
            </a:r>
          </a:p>
          <a:p>
            <a:endParaRPr lang="en-US" dirty="0"/>
          </a:p>
          <a:p>
            <a:r>
              <a:rPr lang="en-US" dirty="0"/>
              <a:t>Not all immigrants will have all these files</a:t>
            </a:r>
          </a:p>
          <a:p>
            <a:pPr lvl="1"/>
            <a:r>
              <a:rPr lang="en-US" dirty="0"/>
              <a:t>will depend upon their date of entry and their efforts to naturalize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73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FF739-06BA-53FD-1145-DD722F1A1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Certificate Files (C-Files)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7845C-C44D-E436-F682-499922530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179268" cy="430776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C-Files are a product of the Basic Naturalization Act of 1906.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Created the Federal Naturalization Service and required the new agency to collect and maintain copies of all naturalization records nationwide.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The C-File series later expanded to include records of U.S. citizenship acquired by derivation (naturalization by virtue of qualifying relation to another who is a birthright or naturalized citizen) and resumption or repatriation by former citizens that expatriated themselves (lost their U.S. citizenship).</a:t>
            </a:r>
          </a:p>
          <a:p>
            <a:pPr>
              <a:lnSpc>
                <a:spcPct val="110000"/>
              </a:lnSpc>
            </a:pPr>
            <a:r>
              <a:rPr lang="en-US" dirty="0"/>
              <a:t>The Federal Naturalization Service stored its citizenship records in C-Files. </a:t>
            </a:r>
          </a:p>
          <a:p>
            <a:pPr>
              <a:lnSpc>
                <a:spcPct val="110000"/>
              </a:lnSpc>
            </a:pPr>
            <a:r>
              <a:rPr lang="en-US" dirty="0"/>
              <a:t>Certain C-File documents are duplicated in the records of naturalization courts across the nation. Other C-File documents are unique.</a:t>
            </a:r>
          </a:p>
          <a:p>
            <a:pPr>
              <a:lnSpc>
                <a:spcPct val="110000"/>
              </a:lnSpc>
            </a:pPr>
            <a:r>
              <a:rPr lang="en-US" dirty="0">
                <a:hlinkClick r:id="rId2"/>
              </a:rPr>
              <a:t>https://www.uscis.gov/records/genealogy/historical-record-series/certificate-files-september-27-1906-march-31-1956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2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00755-0C12-BB8B-DDBE-F147EAD76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Files (C-Files)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B91A9-02D4-D989-EF5E-261213DD9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97237"/>
            <a:ext cx="11032708" cy="48607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Document naturalizations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the acquisition of United States citizenship after birth</a:t>
            </a:r>
          </a:p>
          <a:p>
            <a:pPr>
              <a:lnSpc>
                <a:spcPct val="100000"/>
              </a:lnSpc>
            </a:pPr>
            <a:r>
              <a:rPr lang="en-US" dirty="0"/>
              <a:t>C-Files contain copies of records evidencing: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Granting of naturalized U.S. citizenship by courts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Granting of naturalized U.S. citizenship by courts between from 1906 to 1956; and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Issuance of Certificates of Citizenship to those who derived or resumed U.S. citizenship.</a:t>
            </a:r>
          </a:p>
          <a:p>
            <a:pPr>
              <a:lnSpc>
                <a:spcPct val="100000"/>
              </a:lnSpc>
            </a:pPr>
            <a:r>
              <a:rPr lang="en-US" dirty="0"/>
              <a:t>Between from Sept 27, 1906 to Mar 31, 1956</a:t>
            </a:r>
          </a:p>
          <a:p>
            <a:pPr>
              <a:lnSpc>
                <a:spcPct val="100000"/>
              </a:lnSpc>
            </a:pPr>
            <a:r>
              <a:rPr lang="en-US" sz="2300" dirty="0">
                <a:hlinkClick r:id="rId2"/>
              </a:rPr>
              <a:t>https://www.uscis.gov/records/genealogy/historical-record-series/certificate-files-september-27-1906-march-31-1956</a:t>
            </a:r>
            <a:r>
              <a:rPr lang="en-US" sz="2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2512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229E7-8AB5-CDB1-6E0C-5864B716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C-Files Image Gallery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FB223-C305-E336-BC05-84840CF73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53" y="2185497"/>
            <a:ext cx="8340777" cy="457241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Declaration of Intention</a:t>
            </a:r>
          </a:p>
          <a:p>
            <a:pPr>
              <a:lnSpc>
                <a:spcPct val="120000"/>
              </a:lnSpc>
            </a:pPr>
            <a:r>
              <a:rPr lang="en-US" dirty="0"/>
              <a:t>Petition for Naturalization</a:t>
            </a:r>
          </a:p>
          <a:p>
            <a:pPr>
              <a:lnSpc>
                <a:spcPct val="120000"/>
              </a:lnSpc>
            </a:pPr>
            <a:r>
              <a:rPr lang="en-US" dirty="0"/>
              <a:t>In Leu Application</a:t>
            </a:r>
          </a:p>
          <a:p>
            <a:pPr>
              <a:lnSpc>
                <a:spcPct val="120000"/>
              </a:lnSpc>
            </a:pPr>
            <a:r>
              <a:rPr lang="en-US" dirty="0"/>
              <a:t>Request for Certificate of Arrival</a:t>
            </a:r>
          </a:p>
          <a:p>
            <a:pPr>
              <a:lnSpc>
                <a:spcPct val="120000"/>
              </a:lnSpc>
            </a:pPr>
            <a:r>
              <a:rPr lang="en-US" dirty="0"/>
              <a:t>Certificate of Admission of Alien</a:t>
            </a:r>
          </a:p>
          <a:p>
            <a:pPr>
              <a:lnSpc>
                <a:spcPct val="120000"/>
              </a:lnSpc>
            </a:pPr>
            <a:r>
              <a:rPr lang="en-US" dirty="0"/>
              <a:t>Department of Labor Correspondence</a:t>
            </a:r>
          </a:p>
          <a:p>
            <a:pPr>
              <a:lnSpc>
                <a:spcPct val="120000"/>
              </a:lnSpc>
            </a:pPr>
            <a:r>
              <a:rPr lang="en-US" dirty="0"/>
              <a:t>Enemy Alien Exception</a:t>
            </a:r>
          </a:p>
          <a:p>
            <a:pPr>
              <a:lnSpc>
                <a:spcPct val="120000"/>
              </a:lnSpc>
            </a:pPr>
            <a:r>
              <a:rPr lang="en-US" dirty="0"/>
              <a:t>C-Files for naturalizations </a:t>
            </a:r>
            <a:r>
              <a:rPr lang="en-US" dirty="0">
                <a:hlinkClick r:id="rId2"/>
              </a:rPr>
              <a:t>https://www.uscis.gov/records/genealogy/historical-record-series/c-files-image-gallery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15EED-4C2E-D0D1-6487-FC93F129F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099" y="2185497"/>
            <a:ext cx="3043296" cy="2273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BA134F-B35E-395D-007E-345C4AD50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1098" y="4484913"/>
            <a:ext cx="3043296" cy="227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17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00755-0C12-BB8B-DDBE-F147EAD76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Registry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B91A9-02D4-D989-EF5E-261213DD9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1997238"/>
            <a:ext cx="8693125" cy="486076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Applies to immigrants who entered the United States prior to July 1, 1924</a:t>
            </a:r>
          </a:p>
          <a:p>
            <a:pPr>
              <a:lnSpc>
                <a:spcPct val="120000"/>
              </a:lnSpc>
            </a:pPr>
            <a:r>
              <a:rPr lang="en-US" dirty="0"/>
              <a:t>Registry Files document the creation of official immigrant arrival record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Registry Act of March 2, 1929 (45 Stat 1512)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and for whom no arrival record could later be found</a:t>
            </a:r>
          </a:p>
          <a:p>
            <a:pPr>
              <a:lnSpc>
                <a:spcPct val="120000"/>
              </a:lnSpc>
            </a:pPr>
            <a:r>
              <a:rPr lang="en-US" dirty="0"/>
              <a:t>Potential documents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Employment records, Reference letters, Account/Financial records, Church Records, Police/Criminal Background Check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hlinkClick r:id="rId2"/>
              </a:rPr>
              <a:t>https://www.uscis.gov/history-and-genealogy/genealogy/historical-record-series/registry-files-march-2-1929-march-31-1944</a:t>
            </a:r>
            <a:r>
              <a:rPr lang="en-US" sz="2000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EF44DD-91E2-1E00-11C2-80B57C481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446" y="2114006"/>
            <a:ext cx="2626373" cy="19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0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159BA-EA59-7C56-5880-9C95A6E7D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Visa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E0C73-685D-A1D0-7C3D-EC77843FE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423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Immigration Act of 1924 took effect on July 1, 1924</a:t>
            </a:r>
          </a:p>
          <a:p>
            <a:pPr>
              <a:lnSpc>
                <a:spcPct val="120000"/>
              </a:lnSpc>
            </a:pPr>
            <a:r>
              <a:rPr lang="en-US" dirty="0"/>
              <a:t>Law required all arriving noncitizens to present a visa when applying for admission to the United States</a:t>
            </a:r>
          </a:p>
          <a:p>
            <a:pPr>
              <a:lnSpc>
                <a:spcPct val="120000"/>
              </a:lnSpc>
            </a:pPr>
            <a:r>
              <a:rPr lang="en-US" dirty="0"/>
              <a:t>Immigrants requested visas at U.S. Embassies and Consulates abroad before their departure </a:t>
            </a:r>
          </a:p>
          <a:p>
            <a:pPr>
              <a:lnSpc>
                <a:spcPct val="120000"/>
              </a:lnSpc>
            </a:pPr>
            <a:r>
              <a:rPr lang="en-US" dirty="0"/>
              <a:t>The State Department only issued visa documents to approved immigrants and the Immigration Service only admitted immigrants arriving with a visa.</a:t>
            </a:r>
          </a:p>
          <a:p>
            <a:pPr>
              <a:lnSpc>
                <a:spcPct val="120000"/>
              </a:lnSpc>
            </a:pPr>
            <a:r>
              <a:rPr lang="en-US" dirty="0"/>
              <a:t>Visas allowed the Federal government to both select and limit the number of immigrants legally admitted for permanent residence</a:t>
            </a:r>
          </a:p>
          <a:p>
            <a:pPr>
              <a:lnSpc>
                <a:spcPct val="120000"/>
              </a:lnSpc>
            </a:pPr>
            <a:r>
              <a:rPr lang="en-US" dirty="0"/>
              <a:t>Visa files are the official arrival records of immigrants admitted for permanent residence between July 1, 1924, and March 31, 1944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4245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7081</TotalTime>
  <Words>2093</Words>
  <Application>Microsoft Office PowerPoint</Application>
  <PresentationFormat>Widescreen</PresentationFormat>
  <Paragraphs>236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Trebuchet MS</vt:lpstr>
      <vt:lpstr>Berlin</vt:lpstr>
      <vt:lpstr>United States Citizenship and Immigration Services – Genealogy David F. Lahrmann</vt:lpstr>
      <vt:lpstr>Finding Information on Relatives that Immigrated to the United States</vt:lpstr>
      <vt:lpstr>Why USCIS - Genealogy</vt:lpstr>
      <vt:lpstr>Records Available &amp; What Time Periods</vt:lpstr>
      <vt:lpstr>Certificate Files (C-Files)</vt:lpstr>
      <vt:lpstr>Certificate Files (C-Files)</vt:lpstr>
      <vt:lpstr>C-Files Image Gallery</vt:lpstr>
      <vt:lpstr>Registry Files</vt:lpstr>
      <vt:lpstr>Visa Files</vt:lpstr>
      <vt:lpstr>Alien Registration Forms (AR-2s)</vt:lpstr>
      <vt:lpstr>Alien Registration Forms (AR-2s)</vt:lpstr>
      <vt:lpstr>Alien Files (A-Files) - Background</vt:lpstr>
      <vt:lpstr>Alien Files (A-Files)  Numbered Below 8 Million</vt:lpstr>
      <vt:lpstr>Alien Files (A-Files) - Image Gallery</vt:lpstr>
      <vt:lpstr>Potential Documents</vt:lpstr>
      <vt:lpstr>Record Search – Information Needed</vt:lpstr>
      <vt:lpstr>USCIS Genealogy - How Does the Process Work?</vt:lpstr>
      <vt:lpstr>Search Process – Index Search Request </vt:lpstr>
      <vt:lpstr>First - Index Search Request</vt:lpstr>
      <vt:lpstr>Second – Record Request with Case ID</vt:lpstr>
      <vt:lpstr>Recommendation – USCIS Account Registration</vt:lpstr>
      <vt:lpstr>USCIS Login Process </vt:lpstr>
      <vt:lpstr>USCIS Login Process, Cont </vt:lpstr>
      <vt:lpstr>What you may Receive</vt:lpstr>
      <vt:lpstr> USCIS Fee Schedule and Changes </vt:lpstr>
      <vt:lpstr>USCIS Fee Schedule and Changes</vt:lpstr>
      <vt:lpstr>USCIS - Time to Complete Request</vt:lpstr>
      <vt:lpstr>Summary</vt:lpstr>
      <vt:lpstr>Research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Records</dc:title>
  <dc:creator>Thomas Montgomery</dc:creator>
  <cp:lastModifiedBy>David Lahrman</cp:lastModifiedBy>
  <cp:revision>148</cp:revision>
  <dcterms:created xsi:type="dcterms:W3CDTF">2018-01-21T16:38:42Z</dcterms:created>
  <dcterms:modified xsi:type="dcterms:W3CDTF">2024-02-18T21:13:34Z</dcterms:modified>
</cp:coreProperties>
</file>